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8"/>
  </p:notesMasterIdLst>
  <p:handoutMasterIdLst>
    <p:handoutMasterId r:id="rId29"/>
  </p:handoutMasterIdLst>
  <p:sldIdLst>
    <p:sldId id="256" r:id="rId5"/>
    <p:sldId id="266" r:id="rId6"/>
    <p:sldId id="267" r:id="rId7"/>
    <p:sldId id="268" r:id="rId8"/>
    <p:sldId id="269" r:id="rId9"/>
    <p:sldId id="270" r:id="rId10"/>
    <p:sldId id="271" r:id="rId11"/>
    <p:sldId id="272" r:id="rId12"/>
    <p:sldId id="273" r:id="rId13"/>
    <p:sldId id="279" r:id="rId14"/>
    <p:sldId id="276" r:id="rId15"/>
    <p:sldId id="277" r:id="rId16"/>
    <p:sldId id="278" r:id="rId17"/>
    <p:sldId id="285" r:id="rId18"/>
    <p:sldId id="284" r:id="rId19"/>
    <p:sldId id="287" r:id="rId20"/>
    <p:sldId id="288" r:id="rId21"/>
    <p:sldId id="286" r:id="rId22"/>
    <p:sldId id="280" r:id="rId23"/>
    <p:sldId id="282" r:id="rId24"/>
    <p:sldId id="283" r:id="rId25"/>
    <p:sldId id="265" r:id="rId26"/>
    <p:sldId id="274" r:id="rId2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368" autoAdjust="0"/>
    <p:restoredTop sz="95256" autoAdjust="0"/>
  </p:normalViewPr>
  <p:slideViewPr>
    <p:cSldViewPr>
      <p:cViewPr varScale="1">
        <p:scale>
          <a:sx n="86" d="100"/>
          <a:sy n="86" d="100"/>
        </p:scale>
        <p:origin x="1411" y="67"/>
      </p:cViewPr>
      <p:guideLst>
        <p:guide orient="horz" pos="2160"/>
        <p:guide pos="2880"/>
      </p:guideLst>
    </p:cSldViewPr>
  </p:slideViewPr>
  <p:notesTextViewPr>
    <p:cViewPr>
      <p:scale>
        <a:sx n="100" d="100"/>
        <a:sy n="100" d="100"/>
      </p:scale>
      <p:origin x="0" y="0"/>
    </p:cViewPr>
  </p:notesTextViewPr>
  <p:notesViewPr>
    <p:cSldViewPr>
      <p:cViewPr varScale="1">
        <p:scale>
          <a:sx n="58" d="100"/>
          <a:sy n="58" d="100"/>
        </p:scale>
        <p:origin x="2965" y="4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3" minVer="12.0">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7B4D503-0B80-4460-922F-678D7B3B9A0D}" type="doc">
      <dgm:prSet loTypeId="urn:microsoft.com/office/officeart/2005/8/layout/list1#2" loCatId="list" qsTypeId="urn:microsoft.com/office/officeart/2005/8/quickstyle/simple1" qsCatId="simple" csTypeId="urn:microsoft.com/office/officeart/2005/8/colors/accent1_2#3" csCatId="accent1" phldr="1"/>
      <dgm:spPr/>
      <dgm:t>
        <a:bodyPr/>
        <a:lstStyle/>
        <a:p>
          <a:endParaRPr lang="en-US"/>
        </a:p>
      </dgm:t>
    </dgm:pt>
    <dgm:pt modelId="{7C627469-BBFE-47A6-B2D6-A140BA610552}">
      <dgm:prSet/>
      <dgm:spPr/>
      <dgm:t>
        <a:bodyPr/>
        <a:lstStyle/>
        <a:p>
          <a:r>
            <a:rPr lang="en-US" b="0" i="0" dirty="0" err="1">
              <a:effectLst/>
              <a:latin typeface="Lato"/>
            </a:rPr>
            <a:t>EasyOCR</a:t>
          </a:r>
          <a:r>
            <a:rPr lang="en-US" b="0" i="0" dirty="0">
              <a:effectLst/>
              <a:latin typeface="Lato"/>
            </a:rPr>
            <a:t> is the simplest way of applying optical character recognition and its the most accurate by far. For most tested images and extended over a wide range of languages, it is easy to use and has amazing accuracy.</a:t>
          </a:r>
          <a:endParaRPr lang="en-US" b="0" i="0" dirty="0">
            <a:solidFill>
              <a:srgbClr val="FF0000"/>
            </a:solidFill>
            <a:effectLst/>
            <a:latin typeface="Libre Baskerville"/>
          </a:endParaRPr>
        </a:p>
      </dgm:t>
    </dgm:pt>
    <dgm:pt modelId="{BC3CC2B3-5A86-41AD-8305-67B190A1CDB7}" type="parTrans" cxnId="{11B857E1-C005-418E-AA44-C86E35BF6CA2}">
      <dgm:prSet/>
      <dgm:spPr/>
      <dgm:t>
        <a:bodyPr/>
        <a:lstStyle/>
        <a:p>
          <a:endParaRPr lang="en-IN"/>
        </a:p>
      </dgm:t>
    </dgm:pt>
    <dgm:pt modelId="{6D43566D-E8B6-4198-B70B-10447B829C91}" type="sibTrans" cxnId="{11B857E1-C005-418E-AA44-C86E35BF6CA2}">
      <dgm:prSet/>
      <dgm:spPr/>
      <dgm:t>
        <a:bodyPr/>
        <a:lstStyle/>
        <a:p>
          <a:endParaRPr lang="en-IN"/>
        </a:p>
      </dgm:t>
    </dgm:pt>
    <dgm:pt modelId="{2466BE61-A319-4FF8-BCAC-4BA3A95C5468}">
      <dgm:prSet/>
      <dgm:spPr/>
      <dgm:t>
        <a:bodyPr/>
        <a:lstStyle/>
        <a:p>
          <a:r>
            <a:rPr lang="en-US" b="1" i="0" dirty="0">
              <a:solidFill>
                <a:schemeClr val="tx1"/>
              </a:solidFill>
              <a:effectLst/>
              <a:latin typeface="Libre Baskerville"/>
            </a:rPr>
            <a:t>Based on the project results:  </a:t>
          </a:r>
        </a:p>
      </dgm:t>
    </dgm:pt>
    <dgm:pt modelId="{35BB41C1-AA1B-41C5-93CE-7DFBA8353B3E}" type="sibTrans" cxnId="{4A90041F-6706-43C4-9CFB-316208DE0C94}">
      <dgm:prSet/>
      <dgm:spPr/>
      <dgm:t>
        <a:bodyPr/>
        <a:lstStyle/>
        <a:p>
          <a:endParaRPr lang="en-IN"/>
        </a:p>
      </dgm:t>
    </dgm:pt>
    <dgm:pt modelId="{7FFBD60C-0BAB-4A90-8865-610BE9FEB77E}" type="parTrans" cxnId="{4A90041F-6706-43C4-9CFB-316208DE0C94}">
      <dgm:prSet/>
      <dgm:spPr/>
      <dgm:t>
        <a:bodyPr/>
        <a:lstStyle/>
        <a:p>
          <a:endParaRPr lang="en-IN"/>
        </a:p>
      </dgm:t>
    </dgm:pt>
    <dgm:pt modelId="{13AB7063-F9B4-4383-A175-D3A2F7A44183}">
      <dgm:prSet/>
      <dgm:spPr/>
      <dgm:t>
        <a:bodyPr/>
        <a:lstStyle/>
        <a:p>
          <a:r>
            <a:rPr lang="en-US" b="0" i="0" dirty="0">
              <a:solidFill>
                <a:schemeClr val="bg1"/>
              </a:solidFill>
              <a:effectLst/>
              <a:latin typeface="Libre Baskerville"/>
            </a:rPr>
            <a:t>Tesseract is also an efficient tool for text recognition, but our testing proves that its accuracy drops by significant amount when used for other languages other than English. </a:t>
          </a:r>
        </a:p>
      </dgm:t>
    </dgm:pt>
    <dgm:pt modelId="{55C32AD9-6719-4D32-A929-9FDCBE70A97D}" type="parTrans" cxnId="{64444C27-2726-4AD7-BDD6-B70108E478BD}">
      <dgm:prSet/>
      <dgm:spPr/>
      <dgm:t>
        <a:bodyPr/>
        <a:lstStyle/>
        <a:p>
          <a:endParaRPr lang="en-IN"/>
        </a:p>
      </dgm:t>
    </dgm:pt>
    <dgm:pt modelId="{6D63F9CA-C114-4748-A0F7-578C6347B78A}" type="sibTrans" cxnId="{64444C27-2726-4AD7-BDD6-B70108E478BD}">
      <dgm:prSet/>
      <dgm:spPr/>
      <dgm:t>
        <a:bodyPr/>
        <a:lstStyle/>
        <a:p>
          <a:endParaRPr lang="en-IN"/>
        </a:p>
      </dgm:t>
    </dgm:pt>
    <dgm:pt modelId="{DD69143E-951E-43E1-BD5C-F6742F2A8DCE}">
      <dgm:prSet/>
      <dgm:spPr/>
      <dgm:t>
        <a:bodyPr/>
        <a:lstStyle/>
        <a:p>
          <a:r>
            <a:rPr lang="en-US" b="0" i="0" dirty="0">
              <a:solidFill>
                <a:schemeClr val="bg1"/>
              </a:solidFill>
              <a:effectLst/>
              <a:latin typeface="Libre Baskerville"/>
            </a:rPr>
            <a:t>EAST is a very effective tool for Text Detection and works much better than other text detectors such as YOLO ,etc.</a:t>
          </a:r>
        </a:p>
      </dgm:t>
    </dgm:pt>
    <dgm:pt modelId="{CFB8A4F5-A85F-462C-89DD-5C55527752FB}" type="parTrans" cxnId="{AE8F3021-8CE9-488A-9527-BEB171064A89}">
      <dgm:prSet/>
      <dgm:spPr/>
      <dgm:t>
        <a:bodyPr/>
        <a:lstStyle/>
        <a:p>
          <a:endParaRPr lang="en-IN"/>
        </a:p>
      </dgm:t>
    </dgm:pt>
    <dgm:pt modelId="{598B9C7A-89C8-40CB-8F23-510F798349DC}" type="sibTrans" cxnId="{AE8F3021-8CE9-488A-9527-BEB171064A89}">
      <dgm:prSet/>
      <dgm:spPr/>
      <dgm:t>
        <a:bodyPr/>
        <a:lstStyle/>
        <a:p>
          <a:endParaRPr lang="en-IN"/>
        </a:p>
      </dgm:t>
    </dgm:pt>
    <dgm:pt modelId="{62CD30C1-6B2C-4486-94D7-8575CE691C70}">
      <dgm:prSet/>
      <dgm:spPr/>
      <dgm:t>
        <a:bodyPr/>
        <a:lstStyle/>
        <a:p>
          <a:r>
            <a:rPr lang="en-US" b="0" i="0" dirty="0">
              <a:solidFill>
                <a:schemeClr val="bg1"/>
              </a:solidFill>
              <a:effectLst/>
              <a:latin typeface="Libre Baskerville"/>
            </a:rPr>
            <a:t>The final model accuracy achieved for Hindi and English Languages after detailed image pre-processing is concluded to be </a:t>
          </a:r>
          <a:r>
            <a:rPr lang="en-US" b="0" i="0" u="sng" dirty="0">
              <a:solidFill>
                <a:schemeClr val="bg1"/>
              </a:solidFill>
              <a:effectLst/>
              <a:latin typeface="Libre Baskerville"/>
            </a:rPr>
            <a:t>92.2353%</a:t>
          </a:r>
          <a:r>
            <a:rPr lang="en-US" b="0" i="0" dirty="0">
              <a:solidFill>
                <a:schemeClr val="bg1"/>
              </a:solidFill>
              <a:effectLst/>
              <a:latin typeface="Libre Baskerville"/>
            </a:rPr>
            <a:t> using </a:t>
          </a:r>
          <a:r>
            <a:rPr lang="en-US" b="0" i="0" dirty="0" err="1">
              <a:solidFill>
                <a:schemeClr val="bg1"/>
              </a:solidFill>
              <a:effectLst/>
              <a:latin typeface="Libre Baskerville"/>
            </a:rPr>
            <a:t>EasyOCR</a:t>
          </a:r>
          <a:r>
            <a:rPr lang="en-US" b="0" i="0" dirty="0">
              <a:solidFill>
                <a:schemeClr val="bg1"/>
              </a:solidFill>
              <a:effectLst/>
              <a:latin typeface="Libre Baskerville"/>
            </a:rPr>
            <a:t>.</a:t>
          </a:r>
        </a:p>
      </dgm:t>
    </dgm:pt>
    <dgm:pt modelId="{EF06460F-96AA-4C91-ACD6-A22FFB763127}" type="parTrans" cxnId="{4332492B-50F4-462F-9351-12E62E90D731}">
      <dgm:prSet/>
      <dgm:spPr/>
      <dgm:t>
        <a:bodyPr/>
        <a:lstStyle/>
        <a:p>
          <a:endParaRPr lang="en-IN"/>
        </a:p>
      </dgm:t>
    </dgm:pt>
    <dgm:pt modelId="{336B473C-5110-4103-AAC4-21FA82EDE3C2}" type="sibTrans" cxnId="{4332492B-50F4-462F-9351-12E62E90D731}">
      <dgm:prSet/>
      <dgm:spPr/>
      <dgm:t>
        <a:bodyPr/>
        <a:lstStyle/>
        <a:p>
          <a:endParaRPr lang="en-IN"/>
        </a:p>
      </dgm:t>
    </dgm:pt>
    <dgm:pt modelId="{01DD0F12-12F5-4D40-B8E1-50F8BA73202A}" type="pres">
      <dgm:prSet presAssocID="{B7B4D503-0B80-4460-922F-678D7B3B9A0D}" presName="linear" presStyleCnt="0">
        <dgm:presLayoutVars>
          <dgm:dir/>
          <dgm:animLvl val="lvl"/>
          <dgm:resizeHandles val="exact"/>
        </dgm:presLayoutVars>
      </dgm:prSet>
      <dgm:spPr/>
    </dgm:pt>
    <dgm:pt modelId="{82EF8474-75DD-4997-8C5D-0DCC4E40AAF9}" type="pres">
      <dgm:prSet presAssocID="{2466BE61-A319-4FF8-BCAC-4BA3A95C5468}" presName="parentLin" presStyleCnt="0"/>
      <dgm:spPr/>
    </dgm:pt>
    <dgm:pt modelId="{59493FB7-1177-4544-A610-E60D0460824C}" type="pres">
      <dgm:prSet presAssocID="{2466BE61-A319-4FF8-BCAC-4BA3A95C5468}" presName="parentLeftMargin" presStyleLbl="node1" presStyleIdx="0" presStyleCnt="1"/>
      <dgm:spPr/>
    </dgm:pt>
    <dgm:pt modelId="{8AC55F79-3467-4538-BFFE-465679AE6399}" type="pres">
      <dgm:prSet presAssocID="{2466BE61-A319-4FF8-BCAC-4BA3A95C5468}" presName="parentText" presStyleLbl="node1" presStyleIdx="0" presStyleCnt="1">
        <dgm:presLayoutVars>
          <dgm:chMax val="0"/>
          <dgm:bulletEnabled val="1"/>
        </dgm:presLayoutVars>
      </dgm:prSet>
      <dgm:spPr/>
    </dgm:pt>
    <dgm:pt modelId="{CFB99B32-0759-4DA9-97DE-D6B60B18175E}" type="pres">
      <dgm:prSet presAssocID="{2466BE61-A319-4FF8-BCAC-4BA3A95C5468}" presName="negativeSpace" presStyleCnt="0"/>
      <dgm:spPr/>
    </dgm:pt>
    <dgm:pt modelId="{D9214013-A84A-475A-8409-7B2C48C33137}" type="pres">
      <dgm:prSet presAssocID="{2466BE61-A319-4FF8-BCAC-4BA3A95C5468}" presName="childText" presStyleLbl="alignAcc1" presStyleIdx="0" presStyleCnt="1">
        <dgm:presLayoutVars>
          <dgm:bulletEnabled val="1"/>
        </dgm:presLayoutVars>
      </dgm:prSet>
      <dgm:spPr/>
    </dgm:pt>
  </dgm:ptLst>
  <dgm:cxnLst>
    <dgm:cxn modelId="{03DA9D09-98F3-4A20-9207-7164C855166F}" type="presOf" srcId="{7C627469-BBFE-47A6-B2D6-A140BA610552}" destId="{D9214013-A84A-475A-8409-7B2C48C33137}" srcOrd="0" destOrd="0" presId="urn:microsoft.com/office/officeart/2005/8/layout/list1#2"/>
    <dgm:cxn modelId="{444B790C-22BC-4A8D-B64E-13CA9FFFAAEE}" type="presOf" srcId="{62CD30C1-6B2C-4486-94D7-8575CE691C70}" destId="{D9214013-A84A-475A-8409-7B2C48C33137}" srcOrd="0" destOrd="3" presId="urn:microsoft.com/office/officeart/2005/8/layout/list1#2"/>
    <dgm:cxn modelId="{81503718-37E0-42C5-AA4A-93F675A67A51}" type="presOf" srcId="{13AB7063-F9B4-4383-A175-D3A2F7A44183}" destId="{D9214013-A84A-475A-8409-7B2C48C33137}" srcOrd="0" destOrd="1" presId="urn:microsoft.com/office/officeart/2005/8/layout/list1#2"/>
    <dgm:cxn modelId="{4A90041F-6706-43C4-9CFB-316208DE0C94}" srcId="{B7B4D503-0B80-4460-922F-678D7B3B9A0D}" destId="{2466BE61-A319-4FF8-BCAC-4BA3A95C5468}" srcOrd="0" destOrd="0" parTransId="{7FFBD60C-0BAB-4A90-8865-610BE9FEB77E}" sibTransId="{35BB41C1-AA1B-41C5-93CE-7DFBA8353B3E}"/>
    <dgm:cxn modelId="{AE8F3021-8CE9-488A-9527-BEB171064A89}" srcId="{2466BE61-A319-4FF8-BCAC-4BA3A95C5468}" destId="{DD69143E-951E-43E1-BD5C-F6742F2A8DCE}" srcOrd="2" destOrd="0" parTransId="{CFB8A4F5-A85F-462C-89DD-5C55527752FB}" sibTransId="{598B9C7A-89C8-40CB-8F23-510F798349DC}"/>
    <dgm:cxn modelId="{64444C27-2726-4AD7-BDD6-B70108E478BD}" srcId="{2466BE61-A319-4FF8-BCAC-4BA3A95C5468}" destId="{13AB7063-F9B4-4383-A175-D3A2F7A44183}" srcOrd="1" destOrd="0" parTransId="{55C32AD9-6719-4D32-A929-9FDCBE70A97D}" sibTransId="{6D63F9CA-C114-4748-A0F7-578C6347B78A}"/>
    <dgm:cxn modelId="{4332492B-50F4-462F-9351-12E62E90D731}" srcId="{2466BE61-A319-4FF8-BCAC-4BA3A95C5468}" destId="{62CD30C1-6B2C-4486-94D7-8575CE691C70}" srcOrd="3" destOrd="0" parTransId="{EF06460F-96AA-4C91-ACD6-A22FFB763127}" sibTransId="{336B473C-5110-4103-AAC4-21FA82EDE3C2}"/>
    <dgm:cxn modelId="{80C41F45-C598-4654-B800-82A8AEDF6FCE}" type="presOf" srcId="{2466BE61-A319-4FF8-BCAC-4BA3A95C5468}" destId="{8AC55F79-3467-4538-BFFE-465679AE6399}" srcOrd="1" destOrd="0" presId="urn:microsoft.com/office/officeart/2005/8/layout/list1#2"/>
    <dgm:cxn modelId="{2DD73AB7-0D7D-4EFD-8A56-C69DBF4C176B}" type="presOf" srcId="{DD69143E-951E-43E1-BD5C-F6742F2A8DCE}" destId="{D9214013-A84A-475A-8409-7B2C48C33137}" srcOrd="0" destOrd="2" presId="urn:microsoft.com/office/officeart/2005/8/layout/list1#2"/>
    <dgm:cxn modelId="{2FC879BD-0E0D-4445-8035-D3085B473E63}" type="presOf" srcId="{2466BE61-A319-4FF8-BCAC-4BA3A95C5468}" destId="{59493FB7-1177-4544-A610-E60D0460824C}" srcOrd="0" destOrd="0" presId="urn:microsoft.com/office/officeart/2005/8/layout/list1#2"/>
    <dgm:cxn modelId="{5DA867DB-4E75-42E6-8B5A-1F2B65992BA7}" type="presOf" srcId="{B7B4D503-0B80-4460-922F-678D7B3B9A0D}" destId="{01DD0F12-12F5-4D40-B8E1-50F8BA73202A}" srcOrd="0" destOrd="0" presId="urn:microsoft.com/office/officeart/2005/8/layout/list1#2"/>
    <dgm:cxn modelId="{11B857E1-C005-418E-AA44-C86E35BF6CA2}" srcId="{2466BE61-A319-4FF8-BCAC-4BA3A95C5468}" destId="{7C627469-BBFE-47A6-B2D6-A140BA610552}" srcOrd="0" destOrd="0" parTransId="{BC3CC2B3-5A86-41AD-8305-67B190A1CDB7}" sibTransId="{6D43566D-E8B6-4198-B70B-10447B829C91}"/>
    <dgm:cxn modelId="{70978318-43C8-4DA0-AB03-089A3B06640E}" type="presParOf" srcId="{01DD0F12-12F5-4D40-B8E1-50F8BA73202A}" destId="{82EF8474-75DD-4997-8C5D-0DCC4E40AAF9}" srcOrd="0" destOrd="0" presId="urn:microsoft.com/office/officeart/2005/8/layout/list1#2"/>
    <dgm:cxn modelId="{60F35A4E-17EA-4D3E-BF10-3B5FBE9FDFC3}" type="presParOf" srcId="{82EF8474-75DD-4997-8C5D-0DCC4E40AAF9}" destId="{59493FB7-1177-4544-A610-E60D0460824C}" srcOrd="0" destOrd="0" presId="urn:microsoft.com/office/officeart/2005/8/layout/list1#2"/>
    <dgm:cxn modelId="{AFBC5EC0-2CC5-4083-B7C5-7755F05C299A}" type="presParOf" srcId="{82EF8474-75DD-4997-8C5D-0DCC4E40AAF9}" destId="{8AC55F79-3467-4538-BFFE-465679AE6399}" srcOrd="1" destOrd="0" presId="urn:microsoft.com/office/officeart/2005/8/layout/list1#2"/>
    <dgm:cxn modelId="{785ACF11-E42F-40D8-A4A7-2525FA032559}" type="presParOf" srcId="{01DD0F12-12F5-4D40-B8E1-50F8BA73202A}" destId="{CFB99B32-0759-4DA9-97DE-D6B60B18175E}" srcOrd="1" destOrd="0" presId="urn:microsoft.com/office/officeart/2005/8/layout/list1#2"/>
    <dgm:cxn modelId="{734A6984-5D55-4424-AFA0-975AE3133F4B}" type="presParOf" srcId="{01DD0F12-12F5-4D40-B8E1-50F8BA73202A}" destId="{D9214013-A84A-475A-8409-7B2C48C33137}" srcOrd="2" destOrd="0" presId="urn:microsoft.com/office/officeart/2005/8/layout/list1#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214013-A84A-475A-8409-7B2C48C33137}">
      <dsp:nvSpPr>
        <dsp:cNvPr id="0" name=""/>
        <dsp:cNvSpPr/>
      </dsp:nvSpPr>
      <dsp:spPr>
        <a:xfrm>
          <a:off x="0" y="329863"/>
          <a:ext cx="7810500" cy="47628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6182" tIns="437388" rIns="606182" bIns="149352" numCol="1" spcCol="1270" anchor="t" anchorCtr="0">
          <a:noAutofit/>
        </a:bodyPr>
        <a:lstStyle/>
        <a:p>
          <a:pPr marL="228600" lvl="1" indent="-228600" algn="l" defTabSz="933450">
            <a:lnSpc>
              <a:spcPct val="90000"/>
            </a:lnSpc>
            <a:spcBef>
              <a:spcPct val="0"/>
            </a:spcBef>
            <a:spcAft>
              <a:spcPct val="15000"/>
            </a:spcAft>
            <a:buChar char="•"/>
          </a:pPr>
          <a:r>
            <a:rPr lang="en-US" sz="2100" b="0" i="0" kern="1200" dirty="0" err="1">
              <a:effectLst/>
              <a:latin typeface="Lato"/>
            </a:rPr>
            <a:t>EasyOCR</a:t>
          </a:r>
          <a:r>
            <a:rPr lang="en-US" sz="2100" b="0" i="0" kern="1200" dirty="0">
              <a:effectLst/>
              <a:latin typeface="Lato"/>
            </a:rPr>
            <a:t> is the simplest way of applying optical character recognition and its the most accurate by far. For most tested images and extended over a wide range of languages, it is easy to use and has amazing accuracy.</a:t>
          </a:r>
          <a:endParaRPr lang="en-US" sz="2100" b="0" i="0" kern="1200" dirty="0">
            <a:solidFill>
              <a:srgbClr val="FF0000"/>
            </a:solidFill>
            <a:effectLst/>
            <a:latin typeface="Libre Baskerville"/>
          </a:endParaRPr>
        </a:p>
        <a:p>
          <a:pPr marL="228600" lvl="1" indent="-228600" algn="l" defTabSz="933450">
            <a:lnSpc>
              <a:spcPct val="90000"/>
            </a:lnSpc>
            <a:spcBef>
              <a:spcPct val="0"/>
            </a:spcBef>
            <a:spcAft>
              <a:spcPct val="15000"/>
            </a:spcAft>
            <a:buChar char="•"/>
          </a:pPr>
          <a:r>
            <a:rPr lang="en-US" sz="2100" b="0" i="0" kern="1200" dirty="0">
              <a:solidFill>
                <a:schemeClr val="bg1"/>
              </a:solidFill>
              <a:effectLst/>
              <a:latin typeface="Libre Baskerville"/>
            </a:rPr>
            <a:t>Tesseract is also an efficient tool for text recognition, but our testing proves that its accuracy drops by significant amount when used for other languages other than English. </a:t>
          </a:r>
        </a:p>
        <a:p>
          <a:pPr marL="228600" lvl="1" indent="-228600" algn="l" defTabSz="933450">
            <a:lnSpc>
              <a:spcPct val="90000"/>
            </a:lnSpc>
            <a:spcBef>
              <a:spcPct val="0"/>
            </a:spcBef>
            <a:spcAft>
              <a:spcPct val="15000"/>
            </a:spcAft>
            <a:buChar char="•"/>
          </a:pPr>
          <a:r>
            <a:rPr lang="en-US" sz="2100" b="0" i="0" kern="1200" dirty="0">
              <a:solidFill>
                <a:schemeClr val="bg1"/>
              </a:solidFill>
              <a:effectLst/>
              <a:latin typeface="Libre Baskerville"/>
            </a:rPr>
            <a:t>EAST is a very effective tool for Text Detection and works much better than other text detectors such as YOLO ,etc.</a:t>
          </a:r>
        </a:p>
        <a:p>
          <a:pPr marL="228600" lvl="1" indent="-228600" algn="l" defTabSz="933450">
            <a:lnSpc>
              <a:spcPct val="90000"/>
            </a:lnSpc>
            <a:spcBef>
              <a:spcPct val="0"/>
            </a:spcBef>
            <a:spcAft>
              <a:spcPct val="15000"/>
            </a:spcAft>
            <a:buChar char="•"/>
          </a:pPr>
          <a:r>
            <a:rPr lang="en-US" sz="2100" b="0" i="0" kern="1200" dirty="0">
              <a:solidFill>
                <a:schemeClr val="bg1"/>
              </a:solidFill>
              <a:effectLst/>
              <a:latin typeface="Libre Baskerville"/>
            </a:rPr>
            <a:t>The final model accuracy achieved for Hindi and English Languages after detailed image pre-processing is concluded to be </a:t>
          </a:r>
          <a:r>
            <a:rPr lang="en-US" sz="2100" b="0" i="0" u="sng" kern="1200" dirty="0">
              <a:solidFill>
                <a:schemeClr val="bg1"/>
              </a:solidFill>
              <a:effectLst/>
              <a:latin typeface="Libre Baskerville"/>
            </a:rPr>
            <a:t>92.2353%</a:t>
          </a:r>
          <a:r>
            <a:rPr lang="en-US" sz="2100" b="0" i="0" kern="1200" dirty="0">
              <a:solidFill>
                <a:schemeClr val="bg1"/>
              </a:solidFill>
              <a:effectLst/>
              <a:latin typeface="Libre Baskerville"/>
            </a:rPr>
            <a:t> using </a:t>
          </a:r>
          <a:r>
            <a:rPr lang="en-US" sz="2100" b="0" i="0" kern="1200" dirty="0" err="1">
              <a:solidFill>
                <a:schemeClr val="bg1"/>
              </a:solidFill>
              <a:effectLst/>
              <a:latin typeface="Libre Baskerville"/>
            </a:rPr>
            <a:t>EasyOCR</a:t>
          </a:r>
          <a:r>
            <a:rPr lang="en-US" sz="2100" b="0" i="0" kern="1200" dirty="0">
              <a:solidFill>
                <a:schemeClr val="bg1"/>
              </a:solidFill>
              <a:effectLst/>
              <a:latin typeface="Libre Baskerville"/>
            </a:rPr>
            <a:t>.</a:t>
          </a:r>
        </a:p>
      </dsp:txBody>
      <dsp:txXfrm>
        <a:off x="0" y="329863"/>
        <a:ext cx="7810500" cy="4762800"/>
      </dsp:txXfrm>
    </dsp:sp>
    <dsp:sp modelId="{8AC55F79-3467-4538-BFFE-465679AE6399}">
      <dsp:nvSpPr>
        <dsp:cNvPr id="0" name=""/>
        <dsp:cNvSpPr/>
      </dsp:nvSpPr>
      <dsp:spPr>
        <a:xfrm>
          <a:off x="390525" y="19903"/>
          <a:ext cx="5467350" cy="61992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6653" tIns="0" rIns="206653" bIns="0" numCol="1" spcCol="1270" anchor="ctr" anchorCtr="0">
          <a:noAutofit/>
        </a:bodyPr>
        <a:lstStyle/>
        <a:p>
          <a:pPr marL="0" lvl="0" indent="0" algn="l" defTabSz="933450">
            <a:lnSpc>
              <a:spcPct val="90000"/>
            </a:lnSpc>
            <a:spcBef>
              <a:spcPct val="0"/>
            </a:spcBef>
            <a:spcAft>
              <a:spcPct val="35000"/>
            </a:spcAft>
            <a:buNone/>
          </a:pPr>
          <a:r>
            <a:rPr lang="en-US" sz="2100" b="1" i="0" kern="1200" dirty="0">
              <a:solidFill>
                <a:schemeClr val="tx1"/>
              </a:solidFill>
              <a:effectLst/>
              <a:latin typeface="Libre Baskerville"/>
            </a:rPr>
            <a:t>Based on the project results:  </a:t>
          </a:r>
        </a:p>
      </dsp:txBody>
      <dsp:txXfrm>
        <a:off x="420787" y="50165"/>
        <a:ext cx="5406826" cy="559396"/>
      </dsp:txXfrm>
    </dsp:sp>
  </dsp:spTree>
</dsp:drawing>
</file>

<file path=ppt/diagrams/layout1.xml><?xml version="1.0" encoding="utf-8"?>
<dgm:layoutDef xmlns:dgm="http://schemas.openxmlformats.org/drawingml/2006/diagram" xmlns:a="http://schemas.openxmlformats.org/drawingml/2006/main" uniqueId="urn:microsoft.com/office/officeart/2005/8/layout/list1#2" minVer="12.0">
  <dgm:title val=""/>
  <dgm:desc val=""/>
  <dgm:catLst>
    <dgm:cat type="list" pri="4000"/>
  </dgm:catLst>
  <dgm:sampData>
    <dgm:dataModel>
      <dgm:ptLst>
        <dgm:pt modelId="0" type="doc">
          <dgm:prSet phldr="1"/>
        </dgm:pt>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100"/>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2"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constrLst/>
        <dgm:ruleLst/>
        <dgm:layoutNode name="parentLeftMargin">
          <dgm:alg type="sp"/>
          <dgm:shape xmlns:r="http://schemas.openxmlformats.org/officeDocument/2006/relationships" type="rect" r:blip="" hideGeom="1">
            <dgm:adjLst/>
          </dgm:shape>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presOf/>
        <dgm:constrLst/>
        <dgm:ruleLst/>
      </dgm:layoutNode>
      <dgm:layoutNode name="childText" styleLbl="align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presOf/>
          <dgm:shape xmlns:r="http://schemas.openxmlformats.org/officeDocument/2006/relationships" r:blip="">
            <dgm:adjLst/>
          </dgm:shape>
          <dgm:constr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43DAE18-FF53-43C8-B129-B2254E0CD35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A84C594C-BB62-4D1A-AA15-460CAB02688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BAB0719-0C0B-4FCD-8C42-A758D216E1BD}" type="datetimeFigureOut">
              <a:rPr lang="en-US" smtClean="0"/>
              <a:t>5/22/2021</a:t>
            </a:fld>
            <a:endParaRPr lang="en-US" dirty="0"/>
          </a:p>
        </p:txBody>
      </p:sp>
      <p:sp>
        <p:nvSpPr>
          <p:cNvPr id="4" name="Footer Placeholder 3">
            <a:extLst>
              <a:ext uri="{FF2B5EF4-FFF2-40B4-BE49-F238E27FC236}">
                <a16:creationId xmlns:a16="http://schemas.microsoft.com/office/drawing/2014/main" id="{377CD9E3-2F3C-4226-A22C-6BC586ACB34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257FA062-CF80-4049-B333-6A99FEE14BB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4DC2621-7037-4E35-B549-8255C904F675}" type="slidenum">
              <a:rPr lang="en-US" smtClean="0"/>
              <a:t>‹#›</a:t>
            </a:fld>
            <a:endParaRPr lang="en-US" dirty="0"/>
          </a:p>
        </p:txBody>
      </p:sp>
    </p:spTree>
    <p:extLst>
      <p:ext uri="{BB962C8B-B14F-4D97-AF65-F5344CB8AC3E}">
        <p14:creationId xmlns:p14="http://schemas.microsoft.com/office/powerpoint/2010/main" val="366488715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rtlCol="0"/>
          <a:lstStyle>
            <a:lvl1pPr algn="r">
              <a:defRPr sz="1200"/>
            </a:lvl1pPr>
          </a:lstStyle>
          <a:p>
            <a:fld id="{925A17EF-115B-4BB9-BF42-426DFD9E898A}" type="datetimeFigureOut">
              <a:rPr lang="en-US" smtClean="0"/>
              <a:pPr/>
              <a:t>5/22/2021</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rtlCol="0" anchor="b"/>
          <a:lstStyle>
            <a:lvl1pPr algn="r">
              <a:defRPr sz="1200"/>
            </a:lvl1pPr>
          </a:lstStyle>
          <a:p>
            <a:fld id="{7C4E7652-46AF-4259-BAE2-54978EA077CD}" type="slidenum">
              <a:rPr lang="en-US" smtClean="0"/>
              <a:pPr/>
              <a:t>‹#›</a:t>
            </a:fld>
            <a:endParaRPr lang="en-US" dirty="0"/>
          </a:p>
        </p:txBody>
      </p:sp>
    </p:spTree>
  </p:cSld>
  <p:clrMap bg1="lt1" tx1="dk1" bg2="lt2" tx2="dk2" accent1="accent1" accent2="accent2" accent3="accent3" accent4="accent4" accent5="accent5" accent6="accent6" hlink="hlink" folHlink="folHlink"/>
  <p:notesStyle>
    <a:lvl1pPr marL="0" algn="l" rtl="0">
      <a:defRPr sz="1200" kern="1200">
        <a:solidFill>
          <a:schemeClr val="tx1"/>
        </a:solidFill>
        <a:latin typeface="+mn-lt"/>
        <a:ea typeface="+mn-ea"/>
        <a:cs typeface="+mn-cs"/>
      </a:defRPr>
    </a:lvl1pPr>
    <a:lvl2pPr marL="457200" algn="l" rtl="0">
      <a:defRPr sz="1200" kern="1200">
        <a:solidFill>
          <a:schemeClr val="tx1"/>
        </a:solidFill>
        <a:latin typeface="+mn-lt"/>
        <a:ea typeface="+mn-ea"/>
        <a:cs typeface="+mn-cs"/>
      </a:defRPr>
    </a:lvl2pPr>
    <a:lvl3pPr marL="914400" algn="l" rtl="0">
      <a:defRPr sz="1200" kern="1200">
        <a:solidFill>
          <a:schemeClr val="tx1"/>
        </a:solidFill>
        <a:latin typeface="+mn-lt"/>
        <a:ea typeface="+mn-ea"/>
        <a:cs typeface="+mn-cs"/>
      </a:defRPr>
    </a:lvl3pPr>
    <a:lvl4pPr marL="1371600" algn="l" rtl="0">
      <a:defRPr sz="1200" kern="1200">
        <a:solidFill>
          <a:schemeClr val="tx1"/>
        </a:solidFill>
        <a:latin typeface="+mn-lt"/>
        <a:ea typeface="+mn-ea"/>
        <a:cs typeface="+mn-cs"/>
      </a:defRPr>
    </a:lvl4pPr>
    <a:lvl5pPr marL="1828800" algn="l" rtl="0">
      <a:defRPr sz="1200" kern="1200">
        <a:solidFill>
          <a:schemeClr val="tx1"/>
        </a:solidFill>
        <a:latin typeface="+mn-lt"/>
        <a:ea typeface="+mn-ea"/>
        <a:cs typeface="+mn-cs"/>
      </a:defRPr>
    </a:lvl5pPr>
    <a:lvl6pPr marL="2286000" algn="l" rtl="0">
      <a:defRPr sz="1200" kern="1200">
        <a:solidFill>
          <a:schemeClr val="tx1"/>
        </a:solidFill>
        <a:latin typeface="+mn-lt"/>
        <a:ea typeface="+mn-ea"/>
        <a:cs typeface="+mn-cs"/>
      </a:defRPr>
    </a:lvl6pPr>
    <a:lvl7pPr marL="2743200" algn="l" rtl="0">
      <a:defRPr sz="1200" kern="1200">
        <a:solidFill>
          <a:schemeClr val="tx1"/>
        </a:solidFill>
        <a:latin typeface="+mn-lt"/>
        <a:ea typeface="+mn-ea"/>
        <a:cs typeface="+mn-cs"/>
      </a:defRPr>
    </a:lvl7pPr>
    <a:lvl8pPr marL="3200400" algn="l" rtl="0">
      <a:defRPr sz="1200" kern="1200">
        <a:solidFill>
          <a:schemeClr val="tx1"/>
        </a:solidFill>
        <a:latin typeface="+mn-lt"/>
        <a:ea typeface="+mn-ea"/>
        <a:cs typeface="+mn-cs"/>
      </a:defRPr>
    </a:lvl8pPr>
    <a:lvl9pPr marL="3657600" algn="l" rtl="0">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C4E7652-46AF-4259-BAE2-54978EA077CD}" type="slidenum">
              <a:rPr lang="en-US" smtClean="0"/>
              <a:pPr/>
              <a:t>1</a:t>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C4E7652-46AF-4259-BAE2-54978EA077CD}" type="slidenum">
              <a:rPr lang="en-US" smtClean="0"/>
              <a:pPr/>
              <a:t>22</a:t>
            </a:fld>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svg"/><Relationship Id="rId7" Type="http://schemas.openxmlformats.org/officeDocument/2006/relationships/image" Target="../media/image15.svg"/><Relationship Id="rId2" Type="http://schemas.openxmlformats.org/officeDocument/2006/relationships/image" Target="../media/image10.png"/><Relationship Id="rId1" Type="http://schemas.openxmlformats.org/officeDocument/2006/relationships/slideMaster" Target="../slideMasters/slideMaster1.xml"/><Relationship Id="rId6" Type="http://schemas.openxmlformats.org/officeDocument/2006/relationships/image" Target="../media/image14.png"/><Relationship Id="rId11" Type="http://schemas.openxmlformats.org/officeDocument/2006/relationships/image" Target="../media/image19.svg"/><Relationship Id="rId5" Type="http://schemas.openxmlformats.org/officeDocument/2006/relationships/image" Target="../media/image13.sv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sv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E770D99E-2869-438B-B483-1F6CCD5437EE}"/>
              </a:ext>
            </a:extLst>
          </p:cNvPr>
          <p:cNvGrpSpPr/>
          <p:nvPr userDrawn="1"/>
        </p:nvGrpSpPr>
        <p:grpSpPr>
          <a:xfrm>
            <a:off x="-1" y="-10825"/>
            <a:ext cx="9144002" cy="6515395"/>
            <a:chOff x="-1" y="-10825"/>
            <a:chExt cx="9144002" cy="6515395"/>
          </a:xfrm>
        </p:grpSpPr>
        <p:pic>
          <p:nvPicPr>
            <p:cNvPr id="11" name="Graphic 10">
              <a:extLst>
                <a:ext uri="{FF2B5EF4-FFF2-40B4-BE49-F238E27FC236}">
                  <a16:creationId xmlns:a16="http://schemas.microsoft.com/office/drawing/2014/main" id="{F66236F9-EA1F-4D2A-84DE-EC04F9972C4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57200" y="-10825"/>
              <a:ext cx="3429000" cy="3181546"/>
            </a:xfrm>
            <a:prstGeom prst="rect">
              <a:avLst/>
            </a:prstGeom>
          </p:spPr>
        </p:pic>
        <p:pic>
          <p:nvPicPr>
            <p:cNvPr id="12" name="Graphic 11">
              <a:extLst>
                <a:ext uri="{FF2B5EF4-FFF2-40B4-BE49-F238E27FC236}">
                  <a16:creationId xmlns:a16="http://schemas.microsoft.com/office/drawing/2014/main" id="{32A12C4E-53AE-4900-9783-F6190544083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295401" y="-10825"/>
              <a:ext cx="7848600" cy="3522243"/>
            </a:xfrm>
            <a:prstGeom prst="rect">
              <a:avLst/>
            </a:prstGeom>
          </p:spPr>
        </p:pic>
        <p:pic>
          <p:nvPicPr>
            <p:cNvPr id="13" name="Graphic 12">
              <a:extLst>
                <a:ext uri="{FF2B5EF4-FFF2-40B4-BE49-F238E27FC236}">
                  <a16:creationId xmlns:a16="http://schemas.microsoft.com/office/drawing/2014/main" id="{A14E049B-6FD4-487E-927B-506983629A35}"/>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2831825" y="2232482"/>
              <a:ext cx="1282976" cy="1108588"/>
            </a:xfrm>
            <a:prstGeom prst="rect">
              <a:avLst/>
            </a:prstGeom>
          </p:spPr>
        </p:pic>
        <p:pic>
          <p:nvPicPr>
            <p:cNvPr id="14" name="Graphic 13">
              <a:extLst>
                <a:ext uri="{FF2B5EF4-FFF2-40B4-BE49-F238E27FC236}">
                  <a16:creationId xmlns:a16="http://schemas.microsoft.com/office/drawing/2014/main" id="{EF27E3F5-0D4D-492C-8A3E-50BC30CEFD28}"/>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1" y="2962082"/>
              <a:ext cx="2757625" cy="3542488"/>
            </a:xfrm>
            <a:prstGeom prst="rect">
              <a:avLst/>
            </a:prstGeom>
          </p:spPr>
        </p:pic>
        <p:pic>
          <p:nvPicPr>
            <p:cNvPr id="15" name="Graphic 14">
              <a:extLst>
                <a:ext uri="{FF2B5EF4-FFF2-40B4-BE49-F238E27FC236}">
                  <a16:creationId xmlns:a16="http://schemas.microsoft.com/office/drawing/2014/main" id="{36D4FF91-8818-4598-AC9F-B8C2FA867C0F}"/>
                </a:ext>
              </a:extLst>
            </p:cNvPr>
            <p:cNvPicPr>
              <a:picLocks noChangeAspect="1"/>
            </p:cNvPicPr>
            <p:nvPr userDrawn="1"/>
          </p:nvPicPr>
          <p:blipFill>
            <a:blip r:embed="rId10">
              <a:extLst>
                <a:ext uri="{96DAC541-7B7A-43D3-8B79-37D633B846F1}">
                  <asvg:svgBlip xmlns:asvg="http://schemas.microsoft.com/office/drawing/2016/SVG/main" r:embed="rId11"/>
                </a:ext>
              </a:extLst>
            </a:blip>
            <a:stretch>
              <a:fillRect/>
            </a:stretch>
          </p:blipFill>
          <p:spPr>
            <a:xfrm>
              <a:off x="2" y="2313169"/>
              <a:ext cx="2259131" cy="2895506"/>
            </a:xfrm>
            <a:prstGeom prst="rect">
              <a:avLst/>
            </a:prstGeom>
          </p:spPr>
        </p:pic>
      </p:grpSp>
      <p:sp>
        <p:nvSpPr>
          <p:cNvPr id="8" name="Title 7"/>
          <p:cNvSpPr>
            <a:spLocks noGrp="1"/>
          </p:cNvSpPr>
          <p:nvPr>
            <p:ph type="ctrTitle"/>
          </p:nvPr>
        </p:nvSpPr>
        <p:spPr>
          <a:xfrm>
            <a:off x="3276600" y="1213332"/>
            <a:ext cx="5326856" cy="1425577"/>
          </a:xfrm>
        </p:spPr>
        <p:txBody>
          <a:bodyPr anchor="b"/>
          <a:lstStyle>
            <a:lvl1pPr algn="r">
              <a:defRPr sz="4500" b="1">
                <a:solidFill>
                  <a:schemeClr val="bg2"/>
                </a:solidFill>
              </a:defRPr>
            </a:lvl1pPr>
          </a:lstStyle>
          <a:p>
            <a:r>
              <a:rPr lang="en-US"/>
              <a:t>Click to edit Master title style</a:t>
            </a:r>
            <a:endParaRPr lang="en-US" dirty="0"/>
          </a:p>
        </p:txBody>
      </p:sp>
      <p:sp>
        <p:nvSpPr>
          <p:cNvPr id="9" name="Subtitle 8"/>
          <p:cNvSpPr>
            <a:spLocks noGrp="1"/>
          </p:cNvSpPr>
          <p:nvPr>
            <p:ph type="subTitle" idx="1"/>
          </p:nvPr>
        </p:nvSpPr>
        <p:spPr>
          <a:xfrm>
            <a:off x="4724400" y="3849666"/>
            <a:ext cx="3879056" cy="1234575"/>
          </a:xfrm>
          <a:noFill/>
        </p:spPr>
        <p:txBody>
          <a:bodyPr/>
          <a:lstStyle>
            <a:lvl1pPr marL="0" marR="36576" indent="0" algn="l">
              <a:spcBef>
                <a:spcPts val="0"/>
              </a:spcBef>
              <a:buNone/>
              <a:defRPr>
                <a:ln>
                  <a:noFill/>
                </a:ln>
                <a:solidFill>
                  <a:schemeClr val="bg2">
                    <a:lumMod val="75000"/>
                    <a:lumOff val="25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endParaRPr lang="en-US" dirty="0"/>
          </a:p>
        </p:txBody>
      </p:sp>
      <p:sp>
        <p:nvSpPr>
          <p:cNvPr id="28" name="Date Placeholder 27"/>
          <p:cNvSpPr>
            <a:spLocks noGrp="1"/>
          </p:cNvSpPr>
          <p:nvPr>
            <p:ph type="dt" sz="half" idx="10"/>
          </p:nvPr>
        </p:nvSpPr>
        <p:spPr>
          <a:xfrm>
            <a:off x="2812256" y="6322007"/>
            <a:ext cx="5791200" cy="365125"/>
          </a:xfrm>
          <a:prstGeom prst="rect">
            <a:avLst/>
          </a:prstGeom>
        </p:spPr>
        <p:txBody>
          <a:bodyPr tIns="0" bIns="0" anchor="t"/>
          <a:lstStyle>
            <a:lvl1pPr algn="r">
              <a:defRPr sz="1000"/>
            </a:lvl1pPr>
          </a:lstStyle>
          <a:p>
            <a:pPr algn="r"/>
            <a:fld id="{A2E209FB-7A34-414B-812A-BCC5C4256F49}" type="datetime1">
              <a:rPr lang="en-US" smtClean="0"/>
              <a:pPr algn="r"/>
              <a:t>5/22/2021</a:t>
            </a:fld>
            <a:endParaRPr lang="en-US" sz="1000" dirty="0"/>
          </a:p>
        </p:txBody>
      </p:sp>
      <p:sp>
        <p:nvSpPr>
          <p:cNvPr id="17" name="Footer Placeholder 16"/>
          <p:cNvSpPr>
            <a:spLocks noGrp="1"/>
          </p:cNvSpPr>
          <p:nvPr>
            <p:ph type="ftr" sz="quarter" idx="11"/>
          </p:nvPr>
        </p:nvSpPr>
        <p:spPr>
          <a:xfrm>
            <a:off x="2812256" y="5960055"/>
            <a:ext cx="5791200" cy="365125"/>
          </a:xfrm>
        </p:spPr>
        <p:txBody>
          <a:bodyPr tIns="0" bIns="0" anchor="b"/>
          <a:lstStyle>
            <a:lvl1pPr algn="r">
              <a:defRPr sz="1100"/>
            </a:lvl1pPr>
          </a:lstStyle>
          <a:p>
            <a:pPr algn="r"/>
            <a:endParaRPr lang="en-US" sz="11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365395"/>
            <a:ext cx="4876800" cy="799306"/>
          </a:xfrm>
        </p:spPr>
        <p:txBody>
          <a:bodyPr/>
          <a:lstStyle/>
          <a:p>
            <a:r>
              <a:rPr lang="en-US"/>
              <a:t>Click to edit Master title style</a:t>
            </a:r>
            <a:endParaRPr lang="en-US" dirty="0"/>
          </a:p>
        </p:txBody>
      </p:sp>
      <p:sp>
        <p:nvSpPr>
          <p:cNvPr id="3" name="Content Placeholder 2"/>
          <p:cNvSpPr>
            <a:spLocks noGrp="1"/>
          </p:cNvSpPr>
          <p:nvPr>
            <p:ph idx="1"/>
          </p:nvPr>
        </p:nvSpPr>
        <p:spPr>
          <a:xfrm>
            <a:off x="457200" y="1600200"/>
            <a:ext cx="82296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a:xfrm>
            <a:off x="5715000" y="173195"/>
            <a:ext cx="2468880" cy="300831"/>
          </a:xfrm>
        </p:spPr>
        <p:txBody>
          <a:bodyPr/>
          <a:lstStyle>
            <a:lvl1pPr>
              <a:defRPr/>
            </a:lvl1pPr>
          </a:lstStyle>
          <a:p>
            <a:r>
              <a:rPr lang="en-US" dirty="0"/>
              <a:t>www.website.com</a:t>
            </a:r>
          </a:p>
        </p:txBody>
      </p:sp>
      <p:sp>
        <p:nvSpPr>
          <p:cNvPr id="6" name="Slide Number Placeholder 5"/>
          <p:cNvSpPr>
            <a:spLocks noGrp="1"/>
          </p:cNvSpPr>
          <p:nvPr>
            <p:ph type="sldNum" sz="quarter" idx="12"/>
          </p:nvPr>
        </p:nvSpPr>
        <p:spPr/>
        <p:txBody>
          <a:bodyPr/>
          <a:lstStyle/>
          <a:p>
            <a:fld id="{FEA1243F-3000-4347-94A4-FBDEAD3122CB}"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ustom Layout">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CABB0C64-AD16-4270-8323-3B986F4CAD10}"/>
              </a:ext>
            </a:extLst>
          </p:cNvPr>
          <p:cNvGrpSpPr/>
          <p:nvPr userDrawn="1"/>
        </p:nvGrpSpPr>
        <p:grpSpPr>
          <a:xfrm>
            <a:off x="5105399" y="3142"/>
            <a:ext cx="4038601" cy="1101851"/>
            <a:chOff x="5334000" y="-37306"/>
            <a:chExt cx="3281716" cy="895350"/>
          </a:xfrm>
        </p:grpSpPr>
        <p:pic>
          <p:nvPicPr>
            <p:cNvPr id="12" name="Graphic 11">
              <a:extLst>
                <a:ext uri="{FF2B5EF4-FFF2-40B4-BE49-F238E27FC236}">
                  <a16:creationId xmlns:a16="http://schemas.microsoft.com/office/drawing/2014/main" id="{323EE1CF-2D6B-4E08-B98D-D9F9B919680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448301" y="-37306"/>
              <a:ext cx="3167415" cy="609600"/>
            </a:xfrm>
            <a:prstGeom prst="rect">
              <a:avLst/>
            </a:prstGeom>
          </p:spPr>
        </p:pic>
        <p:pic>
          <p:nvPicPr>
            <p:cNvPr id="13" name="Graphic 12">
              <a:extLst>
                <a:ext uri="{FF2B5EF4-FFF2-40B4-BE49-F238E27FC236}">
                  <a16:creationId xmlns:a16="http://schemas.microsoft.com/office/drawing/2014/main" id="{2AA44434-8959-4391-901A-0B056114A27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5334000" y="-37306"/>
              <a:ext cx="819150" cy="895350"/>
            </a:xfrm>
            <a:prstGeom prst="rect">
              <a:avLst/>
            </a:prstGeom>
          </p:spPr>
        </p:pic>
      </p:grpSp>
      <p:sp>
        <p:nvSpPr>
          <p:cNvPr id="2" name="Title 1">
            <a:extLst>
              <a:ext uri="{FF2B5EF4-FFF2-40B4-BE49-F238E27FC236}">
                <a16:creationId xmlns:a16="http://schemas.microsoft.com/office/drawing/2014/main" id="{33133CFB-98CB-4408-8818-24F931AC137B}"/>
              </a:ext>
            </a:extLst>
          </p:cNvPr>
          <p:cNvSpPr>
            <a:spLocks noGrp="1"/>
          </p:cNvSpPr>
          <p:nvPr>
            <p:ph type="title"/>
          </p:nvPr>
        </p:nvSpPr>
        <p:spPr/>
        <p:txBody>
          <a:body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A6EE7E31-13F0-404F-BFFF-EE236EB5D4B4}"/>
              </a:ext>
            </a:extLst>
          </p:cNvPr>
          <p:cNvSpPr>
            <a:spLocks noGrp="1"/>
          </p:cNvSpPr>
          <p:nvPr>
            <p:ph type="ftr" sz="quarter" idx="10"/>
          </p:nvPr>
        </p:nvSpPr>
        <p:spPr/>
        <p:txBody>
          <a:bodyPr/>
          <a:lstStyle/>
          <a:p>
            <a:r>
              <a:rPr lang="en-US" dirty="0"/>
              <a:t>www.website.com</a:t>
            </a:r>
          </a:p>
        </p:txBody>
      </p:sp>
      <p:sp>
        <p:nvSpPr>
          <p:cNvPr id="4" name="Slide Number Placeholder 3">
            <a:extLst>
              <a:ext uri="{FF2B5EF4-FFF2-40B4-BE49-F238E27FC236}">
                <a16:creationId xmlns:a16="http://schemas.microsoft.com/office/drawing/2014/main" id="{04FC6F67-BAE4-413D-8066-1E361D58912A}"/>
              </a:ext>
            </a:extLst>
          </p:cNvPr>
          <p:cNvSpPr>
            <a:spLocks noGrp="1"/>
          </p:cNvSpPr>
          <p:nvPr>
            <p:ph type="sldNum" sz="quarter" idx="11"/>
          </p:nvPr>
        </p:nvSpPr>
        <p:spPr/>
        <p:txBody>
          <a:bodyPr/>
          <a:lstStyle/>
          <a:p>
            <a:fld id="{49598980-D22C-4904-9F8F-3DB09B2ECD84}" type="slidenum">
              <a:rPr lang="en-US" smtClean="0"/>
              <a:pPr/>
              <a:t>‹#›</a:t>
            </a:fld>
            <a:endParaRPr lang="en-US" dirty="0"/>
          </a:p>
        </p:txBody>
      </p:sp>
      <p:sp>
        <p:nvSpPr>
          <p:cNvPr id="14" name="Content Placeholder 2">
            <a:extLst>
              <a:ext uri="{FF2B5EF4-FFF2-40B4-BE49-F238E27FC236}">
                <a16:creationId xmlns:a16="http://schemas.microsoft.com/office/drawing/2014/main" id="{DF566D8F-E696-41DE-BA1C-A8D0C7F03EDA}"/>
              </a:ext>
            </a:extLst>
          </p:cNvPr>
          <p:cNvSpPr>
            <a:spLocks noGrp="1"/>
          </p:cNvSpPr>
          <p:nvPr>
            <p:ph idx="1"/>
          </p:nvPr>
        </p:nvSpPr>
        <p:spPr>
          <a:xfrm>
            <a:off x="457200" y="1425655"/>
            <a:ext cx="7726680" cy="571500"/>
          </a:xfrm>
        </p:spPr>
        <p:txBody>
          <a:bodyPr>
            <a:normAutofit/>
          </a:bodyPr>
          <a:lstStyle>
            <a:lvl1pPr marL="64008" indent="0">
              <a:buFont typeface="Arial" panose="020B0604020202020204" pitchFamily="34" charset="0"/>
              <a:buNone/>
              <a:defRPr sz="2000"/>
            </a:lvl1pPr>
            <a:lvl2pPr marL="537210" indent="0">
              <a:buNone/>
              <a:defRPr/>
            </a:lvl2pPr>
            <a:lvl3pPr marL="877824" indent="0">
              <a:buNone/>
              <a:defRPr/>
            </a:lvl3pPr>
            <a:lvl4pPr marL="1161288" indent="0">
              <a:buNone/>
              <a:defRPr/>
            </a:lvl4pPr>
            <a:lvl5pPr marL="1389888" indent="0">
              <a:buNone/>
              <a:defRPr/>
            </a:lvl5pPr>
          </a:lstStyle>
          <a:p>
            <a:pPr lvl="0"/>
            <a:r>
              <a:rPr lang="en-US"/>
              <a:t>Click to edit Master text styles</a:t>
            </a:r>
          </a:p>
        </p:txBody>
      </p:sp>
    </p:spTree>
    <p:extLst>
      <p:ext uri="{BB962C8B-B14F-4D97-AF65-F5344CB8AC3E}">
        <p14:creationId xmlns:p14="http://schemas.microsoft.com/office/powerpoint/2010/main" val="27187874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lgn="l">
              <a:defRPr/>
            </a:lvl1pPr>
          </a:lstStyle>
          <a:p>
            <a:r>
              <a:rPr lang="en-US"/>
              <a:t>Click to edit Master title style</a:t>
            </a:r>
            <a:endParaRPr lang="en-US" dirty="0"/>
          </a:p>
        </p:txBody>
      </p:sp>
      <p:sp>
        <p:nvSpPr>
          <p:cNvPr id="3" name="Content Placeholder 2"/>
          <p:cNvSpPr>
            <a:spLocks noGrp="1"/>
          </p:cNvSpPr>
          <p:nvPr>
            <p:ph sz="half" idx="1"/>
          </p:nvPr>
        </p:nvSpPr>
        <p:spPr>
          <a:xfrm>
            <a:off x="457200" y="1722437"/>
            <a:ext cx="4038600" cy="4525963"/>
          </a:xfrm>
        </p:spPr>
        <p:txBody>
          <a:bodyPr/>
          <a:lstStyle>
            <a:lvl1pPr>
              <a:defRPr sz="2600"/>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8200" y="1722437"/>
            <a:ext cx="4038600" cy="4525963"/>
          </a:xfrm>
        </p:spPr>
        <p:txBody>
          <a:bodyPr/>
          <a:lstStyle>
            <a:lvl1pPr>
              <a:defRPr sz="2600"/>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p:cNvSpPr>
            <a:spLocks noGrp="1"/>
          </p:cNvSpPr>
          <p:nvPr>
            <p:ph type="ftr" sz="quarter" idx="11"/>
          </p:nvPr>
        </p:nvSpPr>
        <p:spPr>
          <a:xfrm>
            <a:off x="5791200" y="173195"/>
            <a:ext cx="2355056" cy="301752"/>
          </a:xfrm>
        </p:spPr>
        <p:txBody>
          <a:bodyPr/>
          <a:lstStyle/>
          <a:p>
            <a:r>
              <a:rPr lang="en-US" dirty="0"/>
              <a:t>www.website.com</a:t>
            </a:r>
          </a:p>
        </p:txBody>
      </p:sp>
      <p:sp>
        <p:nvSpPr>
          <p:cNvPr id="9" name="Slide Number Placeholder 6">
            <a:extLst>
              <a:ext uri="{FF2B5EF4-FFF2-40B4-BE49-F238E27FC236}">
                <a16:creationId xmlns:a16="http://schemas.microsoft.com/office/drawing/2014/main" id="{B32CA5EA-865E-4EF0-89BB-61FD6EFE265C}"/>
              </a:ext>
            </a:extLst>
          </p:cNvPr>
          <p:cNvSpPr>
            <a:spLocks noGrp="1"/>
          </p:cNvSpPr>
          <p:nvPr>
            <p:ph type="sldNum" sz="quarter" idx="12"/>
          </p:nvPr>
        </p:nvSpPr>
        <p:spPr>
          <a:xfrm>
            <a:off x="8180070" y="173195"/>
            <a:ext cx="502920" cy="301752"/>
          </a:xfrm>
        </p:spPr>
        <p:txBody>
          <a:bodyPr/>
          <a:lstStyle/>
          <a:p>
            <a:fld id="{FEA1243F-3000-4347-94A4-FBDEAD3122CB}" type="slidenum">
              <a:rPr lang="en-US" smtClean="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Tx" preserve="1">
  <p:cSld name="Content with Caption">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9456" y="1295400"/>
            <a:ext cx="914400" cy="5015864"/>
          </a:xfrm>
        </p:spPr>
        <p:txBody>
          <a:bodyPr vert="vert270" anchor="b"/>
          <a:lstStyle>
            <a:lvl1pPr marL="0" marR="18288" algn="r">
              <a:spcBef>
                <a:spcPts val="0"/>
              </a:spcBef>
              <a:buNone/>
              <a:defRPr sz="2900" b="0" cap="all" baseline="0"/>
            </a:lvl1pPr>
          </a:lstStyle>
          <a:p>
            <a:r>
              <a:rPr lang="en-US"/>
              <a:t>Click to edit Master title style</a:t>
            </a:r>
            <a:endParaRPr lang="en-US" dirty="0"/>
          </a:p>
        </p:txBody>
      </p:sp>
      <p:sp>
        <p:nvSpPr>
          <p:cNvPr id="3" name="Text Placeholder 2"/>
          <p:cNvSpPr>
            <a:spLocks noGrp="1"/>
          </p:cNvSpPr>
          <p:nvPr>
            <p:ph type="body" idx="1"/>
          </p:nvPr>
        </p:nvSpPr>
        <p:spPr>
          <a:xfrm>
            <a:off x="1135856" y="1295400"/>
            <a:ext cx="2438400" cy="5015864"/>
          </a:xfrm>
        </p:spPr>
        <p:txBody>
          <a:bodyPr anchor="t"/>
          <a:lstStyle>
            <a:lvl1pPr marL="0" indent="0">
              <a:spcBef>
                <a:spcPts val="0"/>
              </a:spcBef>
              <a:buNone/>
              <a:defRPr sz="1400"/>
            </a:lvl1pPr>
            <a:lvl2pPr>
              <a:buNone/>
              <a:defRPr sz="1200"/>
            </a:lvl2pPr>
            <a:lvl3pPr>
              <a:buNone/>
              <a:defRPr sz="1000"/>
            </a:lvl3pPr>
            <a:lvl4pPr>
              <a:buNone/>
              <a:defRPr sz="900"/>
            </a:lvl4pPr>
            <a:lvl5pPr>
              <a:buNone/>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3651250" y="1295400"/>
            <a:ext cx="5276088" cy="5013960"/>
          </a:xfrm>
        </p:spPr>
        <p:txBody>
          <a:bodyPr>
            <a:normAutofit/>
          </a:bodyPr>
          <a:lstStyle>
            <a:lvl1pPr>
              <a:spcBef>
                <a:spcPts val="0"/>
              </a:spcBef>
              <a:defRPr sz="2800"/>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p:cNvSpPr>
            <a:spLocks noGrp="1"/>
          </p:cNvSpPr>
          <p:nvPr>
            <p:ph type="ftr" sz="quarter" idx="11"/>
          </p:nvPr>
        </p:nvSpPr>
        <p:spPr>
          <a:xfrm>
            <a:off x="5867400" y="173195"/>
            <a:ext cx="2324196" cy="301752"/>
          </a:xfrm>
        </p:spPr>
        <p:txBody>
          <a:bodyPr/>
          <a:lstStyle>
            <a:lvl1pPr>
              <a:defRPr sz="1200"/>
            </a:lvl1pPr>
          </a:lstStyle>
          <a:p>
            <a:r>
              <a:rPr lang="en-US" dirty="0"/>
              <a:t>www.website.com</a:t>
            </a:r>
          </a:p>
        </p:txBody>
      </p:sp>
      <p:sp>
        <p:nvSpPr>
          <p:cNvPr id="9" name="Slide Number Placeholder 6">
            <a:extLst>
              <a:ext uri="{FF2B5EF4-FFF2-40B4-BE49-F238E27FC236}">
                <a16:creationId xmlns:a16="http://schemas.microsoft.com/office/drawing/2014/main" id="{BD5BE3E6-AFB3-460C-834B-D73EE2A7C06F}"/>
              </a:ext>
            </a:extLst>
          </p:cNvPr>
          <p:cNvSpPr>
            <a:spLocks noGrp="1"/>
          </p:cNvSpPr>
          <p:nvPr>
            <p:ph type="sldNum" sz="quarter" idx="12"/>
          </p:nvPr>
        </p:nvSpPr>
        <p:spPr>
          <a:xfrm>
            <a:off x="8191596" y="173195"/>
            <a:ext cx="502920" cy="301752"/>
          </a:xfrm>
        </p:spPr>
        <p:txBody>
          <a:bodyPr/>
          <a:lstStyle>
            <a:lvl1pPr>
              <a:defRPr sz="1200"/>
            </a:lvl1pPr>
          </a:lstStyle>
          <a:p>
            <a:fld id="{FEA1243F-3000-4347-94A4-FBDEAD3122CB}" type="slidenum">
              <a:rPr lang="en-US" smtClean="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3.svg"/><Relationship Id="rId13" Type="http://schemas.openxmlformats.org/officeDocument/2006/relationships/image" Target="../media/image8.png"/><Relationship Id="rId3" Type="http://schemas.openxmlformats.org/officeDocument/2006/relationships/slideLayout" Target="../slideLayouts/slideLayout3.xml"/><Relationship Id="rId7" Type="http://schemas.openxmlformats.org/officeDocument/2006/relationships/image" Target="../media/image2.png"/><Relationship Id="rId12" Type="http://schemas.openxmlformats.org/officeDocument/2006/relationships/image" Target="../media/image7.sv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11" Type="http://schemas.openxmlformats.org/officeDocument/2006/relationships/image" Target="../media/image6.png"/><Relationship Id="rId5" Type="http://schemas.openxmlformats.org/officeDocument/2006/relationships/slideLayout" Target="../slideLayouts/slideLayout5.xml"/><Relationship Id="rId10" Type="http://schemas.openxmlformats.org/officeDocument/2006/relationships/image" Target="../media/image5.svg"/><Relationship Id="rId4" Type="http://schemas.openxmlformats.org/officeDocument/2006/relationships/slideLayout" Target="../slideLayouts/slideLayout4.xml"/><Relationship Id="rId9" Type="http://schemas.openxmlformats.org/officeDocument/2006/relationships/image" Target="../media/image4.png"/><Relationship Id="rId14" Type="http://schemas.openxmlformats.org/officeDocument/2006/relationships/image" Target="../media/image9.sv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1423E8A4-D2B7-46D2-92C3-AE6BC0B9BD06}"/>
              </a:ext>
            </a:extLst>
          </p:cNvPr>
          <p:cNvGrpSpPr/>
          <p:nvPr userDrawn="1"/>
        </p:nvGrpSpPr>
        <p:grpSpPr>
          <a:xfrm>
            <a:off x="5105399" y="3142"/>
            <a:ext cx="4038601" cy="1101851"/>
            <a:chOff x="5334000" y="-37306"/>
            <a:chExt cx="3281716" cy="895350"/>
          </a:xfrm>
        </p:grpSpPr>
        <p:pic>
          <p:nvPicPr>
            <p:cNvPr id="18" name="Graphic 17">
              <a:extLst>
                <a:ext uri="{FF2B5EF4-FFF2-40B4-BE49-F238E27FC236}">
                  <a16:creationId xmlns:a16="http://schemas.microsoft.com/office/drawing/2014/main" id="{9309AE25-B267-4B83-A0CB-35016E70EE69}"/>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5448301" y="-37306"/>
              <a:ext cx="3167415" cy="609600"/>
            </a:xfrm>
            <a:prstGeom prst="rect">
              <a:avLst/>
            </a:prstGeom>
          </p:spPr>
        </p:pic>
        <p:pic>
          <p:nvPicPr>
            <p:cNvPr id="19" name="Graphic 18">
              <a:extLst>
                <a:ext uri="{FF2B5EF4-FFF2-40B4-BE49-F238E27FC236}">
                  <a16:creationId xmlns:a16="http://schemas.microsoft.com/office/drawing/2014/main" id="{61BEEC28-F63A-4526-A6C3-33CFC7679C23}"/>
                </a:ext>
              </a:extLst>
            </p:cNvPr>
            <p:cNvPicPr>
              <a:picLocks noChangeAspect="1"/>
            </p:cNvPicPr>
            <p:nvPr userDrawn="1"/>
          </p:nvPicPr>
          <p:blipFill>
            <a:blip r:embed="rId9">
              <a:extLst>
                <a:ext uri="{96DAC541-7B7A-43D3-8B79-37D633B846F1}">
                  <asvg:svgBlip xmlns:asvg="http://schemas.microsoft.com/office/drawing/2016/SVG/main" r:embed="rId10"/>
                </a:ext>
              </a:extLst>
            </a:blip>
            <a:stretch>
              <a:fillRect/>
            </a:stretch>
          </p:blipFill>
          <p:spPr>
            <a:xfrm>
              <a:off x="5334000" y="-37306"/>
              <a:ext cx="819150" cy="895350"/>
            </a:xfrm>
            <a:prstGeom prst="rect">
              <a:avLst/>
            </a:prstGeom>
          </p:spPr>
        </p:pic>
      </p:grpSp>
      <p:sp>
        <p:nvSpPr>
          <p:cNvPr id="22" name="Title Placeholder 21"/>
          <p:cNvSpPr>
            <a:spLocks noGrp="1"/>
          </p:cNvSpPr>
          <p:nvPr>
            <p:ph type="title"/>
          </p:nvPr>
        </p:nvSpPr>
        <p:spPr>
          <a:xfrm>
            <a:off x="466725" y="381198"/>
            <a:ext cx="4638674" cy="675926"/>
          </a:xfrm>
          <a:prstGeom prst="rect">
            <a:avLst/>
          </a:prstGeom>
        </p:spPr>
        <p:txBody>
          <a:bodyPr vert="horz" lIns="0" rIns="0" anchor="ctr">
            <a:noAutofit/>
          </a:bodyPr>
          <a:lstStyle/>
          <a:p>
            <a:endParaRPr lang="en-US" dirty="0"/>
          </a:p>
        </p:txBody>
      </p:sp>
      <p:sp>
        <p:nvSpPr>
          <p:cNvPr id="13" name="Text Placeholder 12"/>
          <p:cNvSpPr>
            <a:spLocks noGrp="1"/>
          </p:cNvSpPr>
          <p:nvPr>
            <p:ph type="body" idx="1"/>
          </p:nvPr>
        </p:nvSpPr>
        <p:spPr>
          <a:xfrm>
            <a:off x="457200" y="1566839"/>
            <a:ext cx="8229600" cy="4572000"/>
          </a:xfrm>
          <a:prstGeom prst="rect">
            <a:avLst/>
          </a:prstGeom>
        </p:spPr>
        <p:txBody>
          <a:bodyPr vert="horz"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p:cNvSpPr>
            <a:spLocks noGrp="1"/>
          </p:cNvSpPr>
          <p:nvPr>
            <p:ph type="ftr" sz="quarter" idx="3"/>
          </p:nvPr>
        </p:nvSpPr>
        <p:spPr>
          <a:xfrm>
            <a:off x="5867400" y="174116"/>
            <a:ext cx="2212182" cy="300831"/>
          </a:xfrm>
          <a:prstGeom prst="rect">
            <a:avLst/>
          </a:prstGeom>
        </p:spPr>
        <p:txBody>
          <a:bodyPr vert="horz" anchor="b"/>
          <a:lstStyle>
            <a:lvl1pPr algn="r">
              <a:defRPr sz="1200">
                <a:solidFill>
                  <a:schemeClr val="bg2"/>
                </a:solidFill>
              </a:defRPr>
            </a:lvl1pPr>
          </a:lstStyle>
          <a:p>
            <a:r>
              <a:rPr lang="en-US" dirty="0"/>
              <a:t>www.website.com</a:t>
            </a:r>
          </a:p>
        </p:txBody>
      </p:sp>
      <p:sp>
        <p:nvSpPr>
          <p:cNvPr id="23" name="Slide Number Placeholder 22"/>
          <p:cNvSpPr>
            <a:spLocks noGrp="1"/>
          </p:cNvSpPr>
          <p:nvPr>
            <p:ph type="sldNum" sz="quarter" idx="4"/>
          </p:nvPr>
        </p:nvSpPr>
        <p:spPr>
          <a:xfrm>
            <a:off x="8183880" y="173195"/>
            <a:ext cx="502920" cy="301752"/>
          </a:xfrm>
          <a:prstGeom prst="rect">
            <a:avLst/>
          </a:prstGeom>
        </p:spPr>
        <p:txBody>
          <a:bodyPr vert="horz" anchor="b"/>
          <a:lstStyle>
            <a:lvl1pPr algn="ctr">
              <a:defRPr sz="1200" b="1">
                <a:solidFill>
                  <a:schemeClr val="bg2"/>
                </a:solidFill>
              </a:defRPr>
            </a:lvl1pPr>
          </a:lstStyle>
          <a:p>
            <a:fld id="{49598980-D22C-4904-9F8F-3DB09B2ECD84}" type="slidenum">
              <a:rPr lang="en-US" smtClean="0"/>
              <a:pPr/>
              <a:t>‹#›</a:t>
            </a:fld>
            <a:endParaRPr lang="en-US" dirty="0"/>
          </a:p>
        </p:txBody>
      </p:sp>
      <p:pic>
        <p:nvPicPr>
          <p:cNvPr id="21" name="Graphic 20">
            <a:extLst>
              <a:ext uri="{FF2B5EF4-FFF2-40B4-BE49-F238E27FC236}">
                <a16:creationId xmlns:a16="http://schemas.microsoft.com/office/drawing/2014/main" id="{41E45D2D-0469-4652-A090-C4D13F3C1502}"/>
              </a:ext>
            </a:extLst>
          </p:cNvPr>
          <p:cNvPicPr>
            <a:picLocks noChangeAspect="1"/>
          </p:cNvPicPr>
          <p:nvPr userDrawn="1"/>
        </p:nvPicPr>
        <p:blipFill>
          <a:blip r:embed="rId11">
            <a:extLst>
              <a:ext uri="{96DAC541-7B7A-43D3-8B79-37D633B846F1}">
                <asvg:svgBlip xmlns:asvg="http://schemas.microsoft.com/office/drawing/2016/SVG/main" r:embed="rId12"/>
              </a:ext>
            </a:extLst>
          </a:blip>
          <a:stretch>
            <a:fillRect/>
          </a:stretch>
        </p:blipFill>
        <p:spPr>
          <a:xfrm>
            <a:off x="0" y="5307178"/>
            <a:ext cx="1219200" cy="1550822"/>
          </a:xfrm>
          <a:prstGeom prst="rect">
            <a:avLst/>
          </a:prstGeom>
        </p:spPr>
      </p:pic>
      <p:pic>
        <p:nvPicPr>
          <p:cNvPr id="27" name="Graphic 26">
            <a:extLst>
              <a:ext uri="{FF2B5EF4-FFF2-40B4-BE49-F238E27FC236}">
                <a16:creationId xmlns:a16="http://schemas.microsoft.com/office/drawing/2014/main" id="{16C04FF8-AE2F-4C75-8657-A2201B951971}"/>
              </a:ext>
            </a:extLst>
          </p:cNvPr>
          <p:cNvPicPr>
            <a:picLocks noChangeAspect="1"/>
          </p:cNvPicPr>
          <p:nvPr userDrawn="1"/>
        </p:nvPicPr>
        <p:blipFill>
          <a:blip r:embed="rId13">
            <a:extLst>
              <a:ext uri="{96DAC541-7B7A-43D3-8B79-37D633B846F1}">
                <asvg:svgBlip xmlns:asvg="http://schemas.microsoft.com/office/drawing/2016/SVG/main" r:embed="rId14"/>
              </a:ext>
            </a:extLst>
          </a:blip>
          <a:stretch>
            <a:fillRect/>
          </a:stretch>
        </p:blipFill>
        <p:spPr>
          <a:xfrm>
            <a:off x="-16459" y="4545317"/>
            <a:ext cx="1248460" cy="1570328"/>
          </a:xfrm>
          <a:prstGeom prst="rect">
            <a:avLst/>
          </a:prstGeom>
        </p:spPr>
      </p:pic>
    </p:spTree>
  </p:cSld>
  <p:clrMap bg1="dk1" tx1="lt1" bg2="dk2" tx2="lt2" accent1="accent1" accent2="accent2" accent3="accent3" accent4="accent4" accent5="accent5" accent6="accent6" hlink="hlink" folHlink="folHlink"/>
  <p:sldLayoutIdLst>
    <p:sldLayoutId id="2147483649" r:id="rId1"/>
    <p:sldLayoutId id="2147483650" r:id="rId2"/>
    <p:sldLayoutId id="2147483657" r:id="rId3"/>
    <p:sldLayoutId id="2147483652" r:id="rId4"/>
    <p:sldLayoutId id="2147483656" r:id="rId5"/>
  </p:sldLayoutIdLst>
  <p:txStyles>
    <p:titleStyle>
      <a:lvl1pPr marL="182880" algn="l" rtl="0" eaLnBrk="1" latinLnBrk="0" hangingPunct="1">
        <a:spcBef>
          <a:spcPct val="0"/>
        </a:spcBef>
        <a:buNone/>
        <a:defRPr sz="4000" b="1" kern="1200">
          <a:ln w="6350">
            <a:noFill/>
          </a:ln>
          <a:solidFill>
            <a:schemeClr val="accent1"/>
          </a:solidFill>
          <a:effectLst/>
          <a:latin typeface="+mj-lt"/>
          <a:ea typeface="+mj-ea"/>
          <a:cs typeface="+mj-cs"/>
        </a:defRPr>
      </a:lvl1pPr>
    </p:titleStyle>
    <p:bodyStyle>
      <a:lvl1pPr marL="448056" indent="-384048" algn="l" rtl="0" eaLnBrk="1" latinLnBrk="0" hangingPunct="1">
        <a:spcBef>
          <a:spcPct val="20000"/>
        </a:spcBef>
        <a:spcAft>
          <a:spcPts val="1000"/>
        </a:spcAft>
        <a:buClr>
          <a:schemeClr val="accent1"/>
        </a:buClr>
        <a:buSzPct val="80000"/>
        <a:buFont typeface="Arial" panose="020B0604020202020204" pitchFamily="34" charset="0"/>
        <a:buChar char="•"/>
        <a:defRPr sz="2800" kern="1200">
          <a:solidFill>
            <a:schemeClr val="bg2"/>
          </a:solidFill>
          <a:latin typeface="+mn-lt"/>
          <a:ea typeface="+mn-ea"/>
          <a:cs typeface="+mn-cs"/>
        </a:defRPr>
      </a:lvl1pPr>
      <a:lvl2pPr marL="822960" indent="-285750" algn="l" rtl="0" eaLnBrk="1" latinLnBrk="0" hangingPunct="1">
        <a:spcBef>
          <a:spcPct val="20000"/>
        </a:spcBef>
        <a:spcAft>
          <a:spcPts val="1000"/>
        </a:spcAft>
        <a:buClr>
          <a:schemeClr val="accent1"/>
        </a:buClr>
        <a:buSzPct val="95000"/>
        <a:buFont typeface="Arial" panose="020B0604020202020204" pitchFamily="34" charset="0"/>
        <a:buChar char="•"/>
        <a:defRPr sz="2400" kern="1200">
          <a:solidFill>
            <a:schemeClr val="bg2"/>
          </a:solidFill>
          <a:latin typeface="+mn-lt"/>
          <a:ea typeface="+mn-ea"/>
          <a:cs typeface="+mn-cs"/>
        </a:defRPr>
      </a:lvl2pPr>
      <a:lvl3pPr marL="1106424" indent="-228600" algn="l" rtl="0" eaLnBrk="1" latinLnBrk="0" hangingPunct="1">
        <a:spcBef>
          <a:spcPct val="20000"/>
        </a:spcBef>
        <a:spcAft>
          <a:spcPts val="1000"/>
        </a:spcAft>
        <a:buClr>
          <a:schemeClr val="accent1"/>
        </a:buClr>
        <a:buFont typeface="Arial" panose="020B0604020202020204" pitchFamily="34" charset="0"/>
        <a:buChar char="•"/>
        <a:defRPr sz="2000" kern="1200">
          <a:solidFill>
            <a:schemeClr val="bg2"/>
          </a:solidFill>
          <a:latin typeface="+mn-lt"/>
          <a:ea typeface="+mn-ea"/>
          <a:cs typeface="+mn-cs"/>
        </a:defRPr>
      </a:lvl3pPr>
      <a:lvl4pPr marL="1371600" indent="-210312" algn="l" rtl="0" eaLnBrk="1" latinLnBrk="0" hangingPunct="1">
        <a:spcBef>
          <a:spcPct val="20000"/>
        </a:spcBef>
        <a:spcAft>
          <a:spcPts val="1000"/>
        </a:spcAft>
        <a:buClr>
          <a:schemeClr val="accent1"/>
        </a:buClr>
        <a:buFont typeface="Arial" panose="020B0604020202020204" pitchFamily="34" charset="0"/>
        <a:buChar char="•"/>
        <a:defRPr sz="1800" kern="1200">
          <a:solidFill>
            <a:schemeClr val="bg2"/>
          </a:solidFill>
          <a:latin typeface="+mn-lt"/>
          <a:ea typeface="+mn-ea"/>
          <a:cs typeface="+mn-cs"/>
        </a:defRPr>
      </a:lvl4pPr>
      <a:lvl5pPr marL="1600200" indent="-210312" algn="l" rtl="0" eaLnBrk="1" latinLnBrk="0" hangingPunct="1">
        <a:spcBef>
          <a:spcPct val="20000"/>
        </a:spcBef>
        <a:spcAft>
          <a:spcPts val="1000"/>
        </a:spcAft>
        <a:buClr>
          <a:schemeClr val="accent1"/>
        </a:buClr>
        <a:buFont typeface="Arial" panose="020B0604020202020204" pitchFamily="34" charset="0"/>
        <a:buChar char="•"/>
        <a:defRPr sz="1800" kern="1200">
          <a:solidFill>
            <a:schemeClr val="bg2"/>
          </a:solidFill>
          <a:latin typeface="+mn-lt"/>
          <a:ea typeface="+mn-ea"/>
          <a:cs typeface="+mn-cs"/>
        </a:defRPr>
      </a:lvl5pPr>
      <a:lvl6pPr marL="1828800" indent="-210312" algn="l" rtl="0" eaLnBrk="1" latinLnBrk="0" hangingPunct="1">
        <a:spcBef>
          <a:spcPct val="20000"/>
        </a:spcBef>
        <a:buClr>
          <a:schemeClr val="accent1">
            <a:tint val="75000"/>
          </a:schemeClr>
        </a:buClr>
        <a:buFont typeface="Wingdings 2"/>
        <a:buChar char=""/>
        <a:defRPr sz="1800" kern="1200">
          <a:solidFill>
            <a:schemeClr val="tx1"/>
          </a:solidFill>
          <a:latin typeface="+mn-lt"/>
          <a:ea typeface="+mn-ea"/>
          <a:cs typeface="+mn-cs"/>
        </a:defRPr>
      </a:lvl6pPr>
      <a:lvl7pPr marL="2084832" indent="-210312" algn="l" rtl="0" eaLnBrk="1" latinLnBrk="0" hangingPunct="1">
        <a:spcBef>
          <a:spcPct val="20000"/>
        </a:spcBef>
        <a:buClr>
          <a:schemeClr val="accent1">
            <a:tint val="75000"/>
          </a:schemeClr>
        </a:buClr>
        <a:buFont typeface="Wingdings 2"/>
        <a:buChar char=""/>
        <a:defRPr sz="1600" kern="1200">
          <a:solidFill>
            <a:schemeClr val="tx1"/>
          </a:solidFill>
          <a:latin typeface="+mn-lt"/>
          <a:ea typeface="+mn-ea"/>
          <a:cs typeface="+mn-cs"/>
        </a:defRPr>
      </a:lvl7pPr>
      <a:lvl8pPr marL="2286000" indent="-182880" algn="l" rtl="0" eaLnBrk="1" latinLnBrk="0" hangingPunct="1">
        <a:spcBef>
          <a:spcPct val="20000"/>
        </a:spcBef>
        <a:buClr>
          <a:schemeClr val="accent1">
            <a:tint val="75000"/>
          </a:schemeClr>
        </a:buClr>
        <a:buFont typeface="Wingdings 2"/>
        <a:buChar char=""/>
        <a:defRPr sz="1600" kern="1200">
          <a:solidFill>
            <a:schemeClr val="tx1"/>
          </a:solidFill>
          <a:latin typeface="+mn-lt"/>
          <a:ea typeface="+mn-ea"/>
          <a:cs typeface="+mn-cs"/>
        </a:defRPr>
      </a:lvl8pPr>
      <a:lvl9pPr marL="2514600" indent="-182880" algn="l" rtl="0" eaLnBrk="1" latinLnBrk="0" hangingPunct="1">
        <a:spcBef>
          <a:spcPct val="20000"/>
        </a:spcBef>
        <a:buClr>
          <a:schemeClr val="accent1">
            <a:tint val="75000"/>
          </a:schemeClr>
        </a:buClr>
        <a:buFont typeface="Wingdings 2"/>
        <a:buChar char=""/>
        <a:defRPr sz="1600" kern="1200">
          <a:solidFill>
            <a:schemeClr val="tx1"/>
          </a:solidFill>
          <a:latin typeface="+mn-lt"/>
          <a:ea typeface="+mn-ea"/>
          <a:cs typeface="+mn-cs"/>
        </a:defRPr>
      </a:lvl9pPr>
    </p:bodyStyle>
    <p:otherStyle>
      <a:lvl1pPr marL="0" algn="l" rtl="0" eaLnBrk="1" hangingPunct="1">
        <a:defRPr kern="1200">
          <a:solidFill>
            <a:schemeClr val="tx1"/>
          </a:solidFill>
          <a:latin typeface="+mn-lt"/>
          <a:ea typeface="+mn-ea"/>
          <a:cs typeface="+mn-cs"/>
        </a:defRPr>
      </a:lvl1pPr>
      <a:lvl2pPr marL="457200" algn="l" rtl="0" eaLnBrk="1" hangingPunct="1">
        <a:defRPr kern="1200">
          <a:solidFill>
            <a:schemeClr val="tx1"/>
          </a:solidFill>
          <a:latin typeface="+mn-lt"/>
          <a:ea typeface="+mn-ea"/>
          <a:cs typeface="+mn-cs"/>
        </a:defRPr>
      </a:lvl2pPr>
      <a:lvl3pPr marL="914400" algn="l" rtl="0" eaLnBrk="1" hangingPunct="1">
        <a:defRPr kern="1200">
          <a:solidFill>
            <a:schemeClr val="tx1"/>
          </a:solidFill>
          <a:latin typeface="+mn-lt"/>
          <a:ea typeface="+mn-ea"/>
          <a:cs typeface="+mn-cs"/>
        </a:defRPr>
      </a:lvl3pPr>
      <a:lvl4pPr marL="1371600" algn="l" rtl="0" eaLnBrk="1" hangingPunct="1">
        <a:defRPr kern="1200">
          <a:solidFill>
            <a:schemeClr val="tx1"/>
          </a:solidFill>
          <a:latin typeface="+mn-lt"/>
          <a:ea typeface="+mn-ea"/>
          <a:cs typeface="+mn-cs"/>
        </a:defRPr>
      </a:lvl4pPr>
      <a:lvl5pPr marL="1828800" algn="l" rtl="0" eaLnBrk="1" hangingPunct="1">
        <a:defRPr kern="1200">
          <a:solidFill>
            <a:schemeClr val="tx1"/>
          </a:solidFill>
          <a:latin typeface="+mn-lt"/>
          <a:ea typeface="+mn-ea"/>
          <a:cs typeface="+mn-cs"/>
        </a:defRPr>
      </a:lvl5pPr>
      <a:lvl6pPr marL="2286000" algn="l" rtl="0" eaLnBrk="1" hangingPunct="1">
        <a:defRPr kern="1200">
          <a:solidFill>
            <a:schemeClr val="tx1"/>
          </a:solidFill>
          <a:latin typeface="+mn-lt"/>
          <a:ea typeface="+mn-ea"/>
          <a:cs typeface="+mn-cs"/>
        </a:defRPr>
      </a:lvl6pPr>
      <a:lvl7pPr marL="2743200" algn="l" rtl="0" eaLnBrk="1" hangingPunct="1">
        <a:defRPr kern="1200">
          <a:solidFill>
            <a:schemeClr val="tx1"/>
          </a:solidFill>
          <a:latin typeface="+mn-lt"/>
          <a:ea typeface="+mn-ea"/>
          <a:cs typeface="+mn-cs"/>
        </a:defRPr>
      </a:lvl7pPr>
      <a:lvl8pPr marL="3200400" algn="l" rtl="0" eaLnBrk="1" hangingPunct="1">
        <a:defRPr kern="1200">
          <a:solidFill>
            <a:schemeClr val="tx1"/>
          </a:solidFill>
          <a:latin typeface="+mn-lt"/>
          <a:ea typeface="+mn-ea"/>
          <a:cs typeface="+mn-cs"/>
        </a:defRPr>
      </a:lvl8pPr>
      <a:lvl9pPr marL="3657600" algn="l" rtl="0" eaLnBrk="1" hangingPunct="1">
        <a:defRPr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3.xml"/><Relationship Id="rId5" Type="http://schemas.openxmlformats.org/officeDocument/2006/relationships/image" Target="../media/image32.png"/><Relationship Id="rId4" Type="http://schemas.openxmlformats.org/officeDocument/2006/relationships/image" Target="../media/image3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3.xml"/><Relationship Id="rId5" Type="http://schemas.openxmlformats.org/officeDocument/2006/relationships/image" Target="../media/image23.svg"/><Relationship Id="rId4" Type="http://schemas.openxmlformats.org/officeDocument/2006/relationships/image" Target="../media/image22.png"/></Relationships>
</file>

<file path=ppt/slides/_rels/slide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3.xml"/><Relationship Id="rId5" Type="http://schemas.openxmlformats.org/officeDocument/2006/relationships/image" Target="../media/image23.svg"/><Relationship Id="rId4" Type="http://schemas.openxmlformats.org/officeDocument/2006/relationships/image" Target="../media/image22.png"/></Relationships>
</file>

<file path=ppt/slides/_rels/slide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ctrTitle"/>
          </p:nvPr>
        </p:nvSpPr>
        <p:spPr>
          <a:xfrm>
            <a:off x="3276600" y="1295400"/>
            <a:ext cx="5326856" cy="1425577"/>
          </a:xfrm>
        </p:spPr>
        <p:txBody>
          <a:bodyPr/>
          <a:lstStyle/>
          <a:p>
            <a:r>
              <a:rPr lang="en-US" dirty="0"/>
              <a:t>Final Year</a:t>
            </a:r>
            <a:br>
              <a:rPr lang="en-US" dirty="0"/>
            </a:br>
            <a:r>
              <a:rPr lang="en-US" b="0" dirty="0"/>
              <a:t>Project Presentation</a:t>
            </a:r>
          </a:p>
        </p:txBody>
      </p:sp>
      <p:sp>
        <p:nvSpPr>
          <p:cNvPr id="3" name="Rectangle 2"/>
          <p:cNvSpPr>
            <a:spLocks noGrp="1"/>
          </p:cNvSpPr>
          <p:nvPr>
            <p:ph type="subTitle" idx="1"/>
          </p:nvPr>
        </p:nvSpPr>
        <p:spPr>
          <a:xfrm>
            <a:off x="3257852" y="3645024"/>
            <a:ext cx="5759896" cy="1234575"/>
          </a:xfrm>
        </p:spPr>
        <p:txBody>
          <a:bodyPr>
            <a:normAutofit fontScale="70000" lnSpcReduction="20000"/>
          </a:bodyPr>
          <a:lstStyle/>
          <a:p>
            <a:pPr algn="r"/>
            <a:r>
              <a:rPr lang="en-US" b="1" dirty="0">
                <a:solidFill>
                  <a:schemeClr val="bg1"/>
                </a:solidFill>
              </a:rPr>
              <a:t>Team </a:t>
            </a:r>
            <a:r>
              <a:rPr lang="en-US" b="1" dirty="0" err="1">
                <a:solidFill>
                  <a:schemeClr val="bg1"/>
                </a:solidFill>
              </a:rPr>
              <a:t>XTreme</a:t>
            </a:r>
            <a:endParaRPr lang="en-US" b="1" dirty="0">
              <a:solidFill>
                <a:schemeClr val="bg1"/>
              </a:solidFill>
            </a:endParaRPr>
          </a:p>
          <a:p>
            <a:pPr algn="r"/>
            <a:r>
              <a:rPr lang="en-US" b="1" dirty="0"/>
              <a:t> </a:t>
            </a:r>
            <a:r>
              <a:rPr lang="en-US" dirty="0">
                <a:solidFill>
                  <a:schemeClr val="bg1"/>
                </a:solidFill>
              </a:rPr>
              <a:t>Text Extraction and Recognition from Natural Scene Images using Tesseract / </a:t>
            </a:r>
            <a:r>
              <a:rPr lang="en-US" dirty="0" err="1">
                <a:solidFill>
                  <a:schemeClr val="bg1"/>
                </a:solidFill>
              </a:rPr>
              <a:t>EasyOCR</a:t>
            </a:r>
            <a:r>
              <a:rPr lang="en-US" dirty="0">
                <a:solidFill>
                  <a:schemeClr val="bg1"/>
                </a:solidFill>
              </a:rPr>
              <a:t> </a:t>
            </a:r>
          </a:p>
          <a:p>
            <a:pPr algn="r"/>
            <a:endParaRPr lang="en-US" dirty="0"/>
          </a:p>
        </p:txBody>
      </p:sp>
      <p:sp>
        <p:nvSpPr>
          <p:cNvPr id="5" name="TextBox 4">
            <a:extLst>
              <a:ext uri="{FF2B5EF4-FFF2-40B4-BE49-F238E27FC236}">
                <a16:creationId xmlns:a16="http://schemas.microsoft.com/office/drawing/2014/main" id="{54787028-17A8-42D8-974E-83ECDBA3F98E}"/>
              </a:ext>
            </a:extLst>
          </p:cNvPr>
          <p:cNvSpPr txBox="1"/>
          <p:nvPr/>
        </p:nvSpPr>
        <p:spPr>
          <a:xfrm>
            <a:off x="1385787" y="5013176"/>
            <a:ext cx="4589754" cy="1477328"/>
          </a:xfrm>
          <a:prstGeom prst="rect">
            <a:avLst/>
          </a:prstGeom>
          <a:noFill/>
        </p:spPr>
        <p:txBody>
          <a:bodyPr wrap="square">
            <a:spAutoFit/>
          </a:bodyPr>
          <a:lstStyle/>
          <a:p>
            <a:pPr algn="r"/>
            <a:r>
              <a:rPr lang="en-US" b="1" dirty="0">
                <a:solidFill>
                  <a:schemeClr val="bg1"/>
                </a:solidFill>
              </a:rPr>
              <a:t>Team Members</a:t>
            </a:r>
          </a:p>
          <a:p>
            <a:pPr algn="r"/>
            <a:r>
              <a:rPr lang="en-US" b="1" dirty="0">
                <a:solidFill>
                  <a:schemeClr val="bg1"/>
                </a:solidFill>
              </a:rPr>
              <a:t> </a:t>
            </a:r>
            <a:r>
              <a:rPr lang="en-US" dirty="0">
                <a:solidFill>
                  <a:schemeClr val="bg1"/>
                </a:solidFill>
              </a:rPr>
              <a:t>Avichal Srivastava (17103004)</a:t>
            </a:r>
          </a:p>
          <a:p>
            <a:pPr algn="r"/>
            <a:r>
              <a:rPr lang="en-US" dirty="0">
                <a:solidFill>
                  <a:schemeClr val="bg1"/>
                </a:solidFill>
              </a:rPr>
              <a:t>Vikas Kumar (17103026)</a:t>
            </a:r>
          </a:p>
          <a:p>
            <a:pPr algn="r"/>
            <a:r>
              <a:rPr lang="en-US" dirty="0">
                <a:solidFill>
                  <a:schemeClr val="bg1"/>
                </a:solidFill>
              </a:rPr>
              <a:t>Himanshu Sharma (17103001) </a:t>
            </a:r>
          </a:p>
          <a:p>
            <a:pPr algn="r"/>
            <a:endParaRPr lang="en-US" dirty="0">
              <a:solidFill>
                <a:schemeClr val="bg1"/>
              </a:solidFill>
            </a:endParaRPr>
          </a:p>
        </p:txBody>
      </p:sp>
      <p:sp>
        <p:nvSpPr>
          <p:cNvPr id="7" name="TextBox 6">
            <a:extLst>
              <a:ext uri="{FF2B5EF4-FFF2-40B4-BE49-F238E27FC236}">
                <a16:creationId xmlns:a16="http://schemas.microsoft.com/office/drawing/2014/main" id="{9412F7CC-CB5E-4E46-8E5C-30735BE8D385}"/>
              </a:ext>
            </a:extLst>
          </p:cNvPr>
          <p:cNvSpPr txBox="1"/>
          <p:nvPr/>
        </p:nvSpPr>
        <p:spPr>
          <a:xfrm>
            <a:off x="6074427" y="5013176"/>
            <a:ext cx="2943321" cy="923330"/>
          </a:xfrm>
          <a:prstGeom prst="rect">
            <a:avLst/>
          </a:prstGeom>
          <a:noFill/>
        </p:spPr>
        <p:txBody>
          <a:bodyPr wrap="square">
            <a:spAutoFit/>
          </a:bodyPr>
          <a:lstStyle/>
          <a:p>
            <a:pPr algn="r"/>
            <a:r>
              <a:rPr lang="en-US" b="1" dirty="0">
                <a:solidFill>
                  <a:schemeClr val="bg1"/>
                </a:solidFill>
              </a:rPr>
              <a:t>Supervised &amp; Guided By</a:t>
            </a:r>
          </a:p>
          <a:p>
            <a:pPr algn="r"/>
            <a:r>
              <a:rPr lang="en-US" b="1" dirty="0">
                <a:solidFill>
                  <a:schemeClr val="bg1"/>
                </a:solidFill>
              </a:rPr>
              <a:t> </a:t>
            </a:r>
            <a:r>
              <a:rPr lang="en-US" dirty="0">
                <a:solidFill>
                  <a:schemeClr val="bg1"/>
                </a:solidFill>
              </a:rPr>
              <a:t>Neeta Mam</a:t>
            </a:r>
          </a:p>
          <a:p>
            <a:pPr algn="r"/>
            <a:endParaRPr lang="en-US" dirty="0">
              <a:solidFill>
                <a:schemeClr val="bg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696A80-433D-4B77-A784-E53A28EB8516}"/>
              </a:ext>
            </a:extLst>
          </p:cNvPr>
          <p:cNvSpPr>
            <a:spLocks noGrp="1"/>
          </p:cNvSpPr>
          <p:nvPr>
            <p:ph type="title"/>
          </p:nvPr>
        </p:nvSpPr>
        <p:spPr>
          <a:xfrm>
            <a:off x="323528" y="263984"/>
            <a:ext cx="4638674" cy="675926"/>
          </a:xfrm>
        </p:spPr>
        <p:txBody>
          <a:bodyPr/>
          <a:lstStyle/>
          <a:p>
            <a:r>
              <a:rPr lang="en-IN" sz="3600" b="1" dirty="0">
                <a:solidFill>
                  <a:srgbClr val="FF0000"/>
                </a:solidFill>
                <a:effectLst/>
                <a:latin typeface="Cambria Math" panose="02040503050406030204" pitchFamily="18" charset="0"/>
                <a:ea typeface="Calibri" panose="020F0502020204030204" pitchFamily="34" charset="0"/>
                <a:cs typeface="Times New Roman" panose="02020603050405020304" pitchFamily="18" charset="0"/>
              </a:rPr>
              <a:t>TESSERACT RESULTS</a:t>
            </a:r>
            <a:endParaRPr lang="en-US" sz="6600" dirty="0">
              <a:solidFill>
                <a:srgbClr val="FF0000"/>
              </a:solidFill>
            </a:endParaRPr>
          </a:p>
        </p:txBody>
      </p:sp>
      <p:sp>
        <p:nvSpPr>
          <p:cNvPr id="3" name="Content Placeholder 2">
            <a:extLst>
              <a:ext uri="{FF2B5EF4-FFF2-40B4-BE49-F238E27FC236}">
                <a16:creationId xmlns:a16="http://schemas.microsoft.com/office/drawing/2014/main" id="{9C682C23-9800-421C-920B-1AB2E7925D73}"/>
              </a:ext>
            </a:extLst>
          </p:cNvPr>
          <p:cNvSpPr>
            <a:spLocks noGrp="1"/>
          </p:cNvSpPr>
          <p:nvPr>
            <p:ph idx="1"/>
          </p:nvPr>
        </p:nvSpPr>
        <p:spPr/>
        <p:txBody>
          <a:bodyPr/>
          <a:lstStyle/>
          <a:p>
            <a:endParaRPr lang="en-US" dirty="0"/>
          </a:p>
          <a:p>
            <a:endParaRPr lang="en-US" dirty="0"/>
          </a:p>
        </p:txBody>
      </p:sp>
      <p:graphicFrame>
        <p:nvGraphicFramePr>
          <p:cNvPr id="4" name="Table 3">
            <a:extLst>
              <a:ext uri="{FF2B5EF4-FFF2-40B4-BE49-F238E27FC236}">
                <a16:creationId xmlns:a16="http://schemas.microsoft.com/office/drawing/2014/main" id="{D651F193-31D2-4948-934B-88A9CAFEBEB2}"/>
              </a:ext>
            </a:extLst>
          </p:cNvPr>
          <p:cNvGraphicFramePr>
            <a:graphicFrameLocks noGrp="1"/>
          </p:cNvGraphicFramePr>
          <p:nvPr>
            <p:extLst>
              <p:ext uri="{D42A27DB-BD31-4B8C-83A1-F6EECF244321}">
                <p14:modId xmlns:p14="http://schemas.microsoft.com/office/powerpoint/2010/main" val="3202412589"/>
              </p:ext>
            </p:extLst>
          </p:nvPr>
        </p:nvGraphicFramePr>
        <p:xfrm>
          <a:off x="512399" y="980728"/>
          <a:ext cx="8208912" cy="5768920"/>
        </p:xfrm>
        <a:graphic>
          <a:graphicData uri="http://schemas.openxmlformats.org/drawingml/2006/table">
            <a:tbl>
              <a:tblPr firstRow="1" firstCol="1" bandRow="1">
                <a:tableStyleId>{5C22544A-7EE6-4342-B048-85BDC9FD1C3A}</a:tableStyleId>
              </a:tblPr>
              <a:tblGrid>
                <a:gridCol w="1512168">
                  <a:extLst>
                    <a:ext uri="{9D8B030D-6E8A-4147-A177-3AD203B41FA5}">
                      <a16:colId xmlns:a16="http://schemas.microsoft.com/office/drawing/2014/main" val="4141722885"/>
                    </a:ext>
                  </a:extLst>
                </a:gridCol>
                <a:gridCol w="1160198">
                  <a:extLst>
                    <a:ext uri="{9D8B030D-6E8A-4147-A177-3AD203B41FA5}">
                      <a16:colId xmlns:a16="http://schemas.microsoft.com/office/drawing/2014/main" val="241126488"/>
                    </a:ext>
                  </a:extLst>
                </a:gridCol>
                <a:gridCol w="1648114">
                  <a:extLst>
                    <a:ext uri="{9D8B030D-6E8A-4147-A177-3AD203B41FA5}">
                      <a16:colId xmlns:a16="http://schemas.microsoft.com/office/drawing/2014/main" val="3782193761"/>
                    </a:ext>
                  </a:extLst>
                </a:gridCol>
                <a:gridCol w="1014842">
                  <a:extLst>
                    <a:ext uri="{9D8B030D-6E8A-4147-A177-3AD203B41FA5}">
                      <a16:colId xmlns:a16="http://schemas.microsoft.com/office/drawing/2014/main" val="2277988382"/>
                    </a:ext>
                  </a:extLst>
                </a:gridCol>
                <a:gridCol w="1436795">
                  <a:extLst>
                    <a:ext uri="{9D8B030D-6E8A-4147-A177-3AD203B41FA5}">
                      <a16:colId xmlns:a16="http://schemas.microsoft.com/office/drawing/2014/main" val="3102935854"/>
                    </a:ext>
                  </a:extLst>
                </a:gridCol>
                <a:gridCol w="1436795">
                  <a:extLst>
                    <a:ext uri="{9D8B030D-6E8A-4147-A177-3AD203B41FA5}">
                      <a16:colId xmlns:a16="http://schemas.microsoft.com/office/drawing/2014/main" val="3341769761"/>
                    </a:ext>
                  </a:extLst>
                </a:gridCol>
              </a:tblGrid>
              <a:tr h="1005132">
                <a:tc>
                  <a:txBody>
                    <a:bodyPr/>
                    <a:lstStyle/>
                    <a:p>
                      <a:pPr>
                        <a:lnSpc>
                          <a:spcPct val="107000"/>
                        </a:lnSpc>
                        <a:spcAft>
                          <a:spcPts val="800"/>
                        </a:spcAft>
                      </a:pPr>
                      <a:r>
                        <a:rPr lang="en-IN" sz="1800" b="1">
                          <a:effectLst/>
                        </a:rPr>
                        <a:t>Tool</a:t>
                      </a:r>
                      <a:endParaRPr lang="en-US" sz="1200" b="1">
                        <a:effectLst/>
                        <a:latin typeface="Calibri" panose="020F0502020204030204" pitchFamily="34" charset="0"/>
                        <a:ea typeface="Calibri" panose="020F0502020204030204" pitchFamily="34" charset="0"/>
                        <a:cs typeface="Times New Roman" panose="02020603050405020304" pitchFamily="18" charset="0"/>
                      </a:endParaRPr>
                    </a:p>
                  </a:txBody>
                  <a:tcPr marL="61193" marR="61193" marT="0" marB="0"/>
                </a:tc>
                <a:tc>
                  <a:txBody>
                    <a:bodyPr/>
                    <a:lstStyle/>
                    <a:p>
                      <a:pPr>
                        <a:lnSpc>
                          <a:spcPct val="107000"/>
                        </a:lnSpc>
                        <a:spcAft>
                          <a:spcPts val="800"/>
                        </a:spcAft>
                      </a:pPr>
                      <a:r>
                        <a:rPr lang="en-IN" sz="1800" b="1" dirty="0">
                          <a:effectLst/>
                        </a:rPr>
                        <a:t>Test Images</a:t>
                      </a:r>
                      <a:endParaRPr lang="en-US" sz="1200" b="1" dirty="0">
                        <a:effectLst/>
                        <a:latin typeface="Calibri" panose="020F0502020204030204" pitchFamily="34" charset="0"/>
                        <a:ea typeface="Calibri" panose="020F0502020204030204" pitchFamily="34" charset="0"/>
                        <a:cs typeface="Times New Roman" panose="02020603050405020304" pitchFamily="18" charset="0"/>
                      </a:endParaRPr>
                    </a:p>
                  </a:txBody>
                  <a:tcPr marL="61193" marR="61193" marT="0" marB="0"/>
                </a:tc>
                <a:tc>
                  <a:txBody>
                    <a:bodyPr/>
                    <a:lstStyle/>
                    <a:p>
                      <a:pPr>
                        <a:lnSpc>
                          <a:spcPct val="107000"/>
                        </a:lnSpc>
                        <a:spcAft>
                          <a:spcPts val="800"/>
                        </a:spcAft>
                      </a:pPr>
                      <a:r>
                        <a:rPr lang="en-IN" sz="1800" b="1">
                          <a:effectLst/>
                        </a:rPr>
                        <a:t>Class</a:t>
                      </a:r>
                      <a:endParaRPr lang="en-US" sz="1200" b="1">
                        <a:effectLst/>
                        <a:latin typeface="Calibri" panose="020F0502020204030204" pitchFamily="34" charset="0"/>
                        <a:ea typeface="Calibri" panose="020F0502020204030204" pitchFamily="34" charset="0"/>
                        <a:cs typeface="Times New Roman" panose="02020603050405020304" pitchFamily="18" charset="0"/>
                      </a:endParaRPr>
                    </a:p>
                  </a:txBody>
                  <a:tcPr marL="61193" marR="61193" marT="0" marB="0"/>
                </a:tc>
                <a:tc>
                  <a:txBody>
                    <a:bodyPr/>
                    <a:lstStyle/>
                    <a:p>
                      <a:pPr>
                        <a:lnSpc>
                          <a:spcPct val="107000"/>
                        </a:lnSpc>
                        <a:spcAft>
                          <a:spcPts val="800"/>
                        </a:spcAft>
                      </a:pPr>
                      <a:r>
                        <a:rPr lang="en-IN" sz="1800" b="1">
                          <a:effectLst/>
                        </a:rPr>
                        <a:t>Total Words</a:t>
                      </a:r>
                      <a:endParaRPr lang="en-US" sz="1200" b="1">
                        <a:effectLst/>
                        <a:latin typeface="Calibri" panose="020F0502020204030204" pitchFamily="34" charset="0"/>
                        <a:ea typeface="Calibri" panose="020F0502020204030204" pitchFamily="34" charset="0"/>
                        <a:cs typeface="Times New Roman" panose="02020603050405020304" pitchFamily="18" charset="0"/>
                      </a:endParaRPr>
                    </a:p>
                  </a:txBody>
                  <a:tcPr marL="61193" marR="61193" marT="0" marB="0"/>
                </a:tc>
                <a:tc>
                  <a:txBody>
                    <a:bodyPr/>
                    <a:lstStyle/>
                    <a:p>
                      <a:pPr>
                        <a:lnSpc>
                          <a:spcPct val="107000"/>
                        </a:lnSpc>
                        <a:spcAft>
                          <a:spcPts val="800"/>
                        </a:spcAft>
                      </a:pPr>
                      <a:r>
                        <a:rPr lang="en-IN" sz="1800" b="1">
                          <a:effectLst/>
                        </a:rPr>
                        <a:t>Words correctly Identified</a:t>
                      </a:r>
                      <a:endParaRPr lang="en-US" sz="1200" b="1">
                        <a:effectLst/>
                        <a:latin typeface="Calibri" panose="020F0502020204030204" pitchFamily="34" charset="0"/>
                        <a:ea typeface="Calibri" panose="020F0502020204030204" pitchFamily="34" charset="0"/>
                        <a:cs typeface="Times New Roman" panose="02020603050405020304" pitchFamily="18" charset="0"/>
                      </a:endParaRPr>
                    </a:p>
                  </a:txBody>
                  <a:tcPr marL="61193" marR="61193" marT="0" marB="0"/>
                </a:tc>
                <a:tc>
                  <a:txBody>
                    <a:bodyPr/>
                    <a:lstStyle/>
                    <a:p>
                      <a:pPr>
                        <a:lnSpc>
                          <a:spcPct val="107000"/>
                        </a:lnSpc>
                        <a:spcAft>
                          <a:spcPts val="800"/>
                        </a:spcAft>
                      </a:pPr>
                      <a:r>
                        <a:rPr lang="en-IN" sz="1800" b="1">
                          <a:effectLst/>
                        </a:rPr>
                        <a:t>Accuracy Achieved</a:t>
                      </a:r>
                      <a:endParaRPr lang="en-US" sz="1200" b="1">
                        <a:effectLst/>
                        <a:latin typeface="Calibri" panose="020F0502020204030204" pitchFamily="34" charset="0"/>
                        <a:ea typeface="Calibri" panose="020F0502020204030204" pitchFamily="34" charset="0"/>
                        <a:cs typeface="Times New Roman" panose="02020603050405020304" pitchFamily="18" charset="0"/>
                      </a:endParaRPr>
                    </a:p>
                  </a:txBody>
                  <a:tcPr marL="61193" marR="61193" marT="0" marB="0"/>
                </a:tc>
                <a:extLst>
                  <a:ext uri="{0D108BD9-81ED-4DB2-BD59-A6C34878D82A}">
                    <a16:rowId xmlns:a16="http://schemas.microsoft.com/office/drawing/2014/main" val="4005822349"/>
                  </a:ext>
                </a:extLst>
              </a:tr>
              <a:tr h="759362">
                <a:tc rowSpan="3">
                  <a:txBody>
                    <a:bodyPr/>
                    <a:lstStyle/>
                    <a:p>
                      <a:pPr>
                        <a:lnSpc>
                          <a:spcPct val="107000"/>
                        </a:lnSpc>
                        <a:spcAft>
                          <a:spcPts val="800"/>
                        </a:spcAft>
                      </a:pPr>
                      <a:r>
                        <a:rPr lang="en-IN" sz="1600" b="1" dirty="0">
                          <a:effectLst/>
                        </a:rPr>
                        <a:t>Tesseract</a:t>
                      </a:r>
                      <a:endParaRPr lang="en-US" sz="1200" b="1" dirty="0">
                        <a:effectLst/>
                      </a:endParaRPr>
                    </a:p>
                    <a:p>
                      <a:pPr>
                        <a:lnSpc>
                          <a:spcPct val="107000"/>
                        </a:lnSpc>
                        <a:spcAft>
                          <a:spcPts val="800"/>
                        </a:spcAft>
                      </a:pPr>
                      <a:r>
                        <a:rPr lang="en-IN" sz="1600" b="1" dirty="0">
                          <a:effectLst/>
                        </a:rPr>
                        <a:t>(Before Image Processing)</a:t>
                      </a:r>
                      <a:endParaRPr lang="en-US" sz="1200" b="1" dirty="0">
                        <a:effectLst/>
                        <a:latin typeface="Calibri" panose="020F0502020204030204" pitchFamily="34" charset="0"/>
                        <a:ea typeface="Calibri" panose="020F0502020204030204" pitchFamily="34" charset="0"/>
                        <a:cs typeface="Times New Roman" panose="02020603050405020304" pitchFamily="18" charset="0"/>
                      </a:endParaRPr>
                    </a:p>
                  </a:txBody>
                  <a:tcPr marL="61193" marR="61193" marT="0" marB="0"/>
                </a:tc>
                <a:tc>
                  <a:txBody>
                    <a:bodyPr/>
                    <a:lstStyle/>
                    <a:p>
                      <a:pPr>
                        <a:lnSpc>
                          <a:spcPct val="107000"/>
                        </a:lnSpc>
                        <a:spcAft>
                          <a:spcPts val="800"/>
                        </a:spcAft>
                      </a:pPr>
                      <a:r>
                        <a:rPr lang="en-IN" sz="1600" b="0" dirty="0">
                          <a:effectLst/>
                          <a:latin typeface="+mn-lt"/>
                        </a:rPr>
                        <a:t>~100</a:t>
                      </a:r>
                      <a:endParaRPr lang="en-US" sz="1600" b="0" dirty="0">
                        <a:effectLst/>
                        <a:latin typeface="+mn-lt"/>
                        <a:ea typeface="Calibri" panose="020F0502020204030204" pitchFamily="34" charset="0"/>
                        <a:cs typeface="Times New Roman" panose="02020603050405020304" pitchFamily="18" charset="0"/>
                      </a:endParaRPr>
                    </a:p>
                  </a:txBody>
                  <a:tcPr marL="61193" marR="61193" marT="0" marB="0"/>
                </a:tc>
                <a:tc>
                  <a:txBody>
                    <a:bodyPr/>
                    <a:lstStyle/>
                    <a:p>
                      <a:pPr>
                        <a:lnSpc>
                          <a:spcPct val="107000"/>
                        </a:lnSpc>
                        <a:spcAft>
                          <a:spcPts val="800"/>
                        </a:spcAft>
                      </a:pPr>
                      <a:r>
                        <a:rPr lang="en-IN" sz="1600" b="0">
                          <a:effectLst/>
                          <a:latin typeface="+mn-lt"/>
                        </a:rPr>
                        <a:t>English</a:t>
                      </a:r>
                      <a:endParaRPr lang="en-US" sz="1600" b="0">
                        <a:effectLst/>
                        <a:latin typeface="+mn-lt"/>
                        <a:ea typeface="Calibri" panose="020F0502020204030204" pitchFamily="34" charset="0"/>
                        <a:cs typeface="Times New Roman" panose="02020603050405020304" pitchFamily="18" charset="0"/>
                      </a:endParaRPr>
                    </a:p>
                  </a:txBody>
                  <a:tcPr marL="61193" marR="61193" marT="0" marB="0"/>
                </a:tc>
                <a:tc>
                  <a:txBody>
                    <a:bodyPr/>
                    <a:lstStyle/>
                    <a:p>
                      <a:pPr>
                        <a:lnSpc>
                          <a:spcPct val="107000"/>
                        </a:lnSpc>
                        <a:spcAft>
                          <a:spcPts val="800"/>
                        </a:spcAft>
                      </a:pPr>
                      <a:r>
                        <a:rPr lang="en-IN" sz="1600" b="0" dirty="0">
                          <a:effectLst/>
                          <a:latin typeface="+mn-lt"/>
                        </a:rPr>
                        <a:t>~300</a:t>
                      </a:r>
                      <a:endParaRPr lang="en-US" sz="1600" b="0" dirty="0">
                        <a:effectLst/>
                        <a:latin typeface="+mn-lt"/>
                        <a:ea typeface="Calibri" panose="020F0502020204030204" pitchFamily="34" charset="0"/>
                        <a:cs typeface="Times New Roman" panose="02020603050405020304" pitchFamily="18" charset="0"/>
                      </a:endParaRPr>
                    </a:p>
                  </a:txBody>
                  <a:tcPr marL="61193" marR="61193" marT="0" marB="0"/>
                </a:tc>
                <a:tc>
                  <a:txBody>
                    <a:bodyPr/>
                    <a:lstStyle/>
                    <a:p>
                      <a:pPr>
                        <a:lnSpc>
                          <a:spcPct val="107000"/>
                        </a:lnSpc>
                        <a:spcAft>
                          <a:spcPts val="800"/>
                        </a:spcAft>
                      </a:pPr>
                      <a:r>
                        <a:rPr lang="en-IN" sz="1600" b="0">
                          <a:effectLst/>
                          <a:latin typeface="+mn-lt"/>
                        </a:rPr>
                        <a:t>~220</a:t>
                      </a:r>
                      <a:endParaRPr lang="en-US" sz="1600" b="0">
                        <a:effectLst/>
                        <a:latin typeface="+mn-lt"/>
                        <a:ea typeface="Calibri" panose="020F0502020204030204" pitchFamily="34" charset="0"/>
                        <a:cs typeface="Times New Roman" panose="02020603050405020304" pitchFamily="18" charset="0"/>
                      </a:endParaRPr>
                    </a:p>
                  </a:txBody>
                  <a:tcPr marL="61193" marR="61193" marT="0" marB="0"/>
                </a:tc>
                <a:tc>
                  <a:txBody>
                    <a:bodyPr/>
                    <a:lstStyle/>
                    <a:p>
                      <a:pPr>
                        <a:lnSpc>
                          <a:spcPct val="107000"/>
                        </a:lnSpc>
                        <a:spcAft>
                          <a:spcPts val="800"/>
                        </a:spcAft>
                      </a:pPr>
                      <a:r>
                        <a:rPr lang="en-IN" sz="1600" b="0" dirty="0">
                          <a:effectLst/>
                          <a:latin typeface="+mn-lt"/>
                        </a:rPr>
                        <a:t>73.33%</a:t>
                      </a:r>
                      <a:endParaRPr lang="en-US" sz="1600" b="0" dirty="0">
                        <a:effectLst/>
                        <a:latin typeface="+mn-lt"/>
                        <a:ea typeface="Calibri" panose="020F0502020204030204" pitchFamily="34" charset="0"/>
                        <a:cs typeface="Times New Roman" panose="02020603050405020304" pitchFamily="18" charset="0"/>
                      </a:endParaRPr>
                    </a:p>
                  </a:txBody>
                  <a:tcPr marL="61193" marR="61193" marT="0" marB="0"/>
                </a:tc>
                <a:extLst>
                  <a:ext uri="{0D108BD9-81ED-4DB2-BD59-A6C34878D82A}">
                    <a16:rowId xmlns:a16="http://schemas.microsoft.com/office/drawing/2014/main" val="3793241594"/>
                  </a:ext>
                </a:extLst>
              </a:tr>
              <a:tr h="759362">
                <a:tc vMerge="1">
                  <a:txBody>
                    <a:bodyPr/>
                    <a:lstStyle/>
                    <a:p>
                      <a:endParaRPr lang="en-US"/>
                    </a:p>
                  </a:txBody>
                  <a:tcPr/>
                </a:tc>
                <a:tc>
                  <a:txBody>
                    <a:bodyPr/>
                    <a:lstStyle/>
                    <a:p>
                      <a:pPr>
                        <a:lnSpc>
                          <a:spcPct val="107000"/>
                        </a:lnSpc>
                        <a:spcAft>
                          <a:spcPts val="800"/>
                        </a:spcAft>
                      </a:pPr>
                      <a:r>
                        <a:rPr lang="en-IN" sz="1600" b="0" dirty="0">
                          <a:effectLst/>
                          <a:latin typeface="+mn-lt"/>
                          <a:ea typeface="Calibri" panose="020F0502020204030204" pitchFamily="34" charset="0"/>
                          <a:cs typeface="Times New Roman" panose="02020603050405020304" pitchFamily="18" charset="0"/>
                        </a:rPr>
                        <a:t>~10</a:t>
                      </a:r>
                      <a:endParaRPr lang="en-US" sz="1600" b="0" dirty="0">
                        <a:effectLst/>
                        <a:latin typeface="+mn-lt"/>
                        <a:ea typeface="Calibri" panose="020F0502020204030204" pitchFamily="34" charset="0"/>
                        <a:cs typeface="Times New Roman" panose="02020603050405020304" pitchFamily="18" charset="0"/>
                      </a:endParaRPr>
                    </a:p>
                  </a:txBody>
                  <a:tcPr marL="61193" marR="61193" marT="0" marB="0"/>
                </a:tc>
                <a:tc>
                  <a:txBody>
                    <a:bodyPr/>
                    <a:lstStyle/>
                    <a:p>
                      <a:pPr>
                        <a:lnSpc>
                          <a:spcPct val="107000"/>
                        </a:lnSpc>
                        <a:spcAft>
                          <a:spcPts val="800"/>
                        </a:spcAft>
                      </a:pPr>
                      <a:r>
                        <a:rPr lang="en-IN" sz="1600" b="0" dirty="0">
                          <a:effectLst/>
                          <a:latin typeface="+mn-lt"/>
                        </a:rPr>
                        <a:t>Hindi</a:t>
                      </a:r>
                      <a:endParaRPr lang="en-US" sz="1600" b="0" dirty="0">
                        <a:effectLst/>
                        <a:latin typeface="+mn-lt"/>
                        <a:ea typeface="Calibri" panose="020F0502020204030204" pitchFamily="34" charset="0"/>
                        <a:cs typeface="Times New Roman" panose="02020603050405020304" pitchFamily="18" charset="0"/>
                      </a:endParaRPr>
                    </a:p>
                  </a:txBody>
                  <a:tcPr marL="61193" marR="61193" marT="0" marB="0"/>
                </a:tc>
                <a:tc>
                  <a:txBody>
                    <a:bodyPr/>
                    <a:lstStyle/>
                    <a:p>
                      <a:pPr>
                        <a:lnSpc>
                          <a:spcPct val="107000"/>
                        </a:lnSpc>
                        <a:spcAft>
                          <a:spcPts val="800"/>
                        </a:spcAft>
                      </a:pPr>
                      <a:r>
                        <a:rPr lang="en-IN" sz="1600" b="0" dirty="0">
                          <a:effectLst/>
                          <a:latin typeface="+mn-lt"/>
                        </a:rPr>
                        <a:t>~50</a:t>
                      </a:r>
                      <a:endParaRPr lang="en-US" sz="1600" b="0" dirty="0">
                        <a:effectLst/>
                        <a:latin typeface="+mn-lt"/>
                        <a:ea typeface="Calibri" panose="020F0502020204030204" pitchFamily="34" charset="0"/>
                        <a:cs typeface="Times New Roman" panose="02020603050405020304" pitchFamily="18" charset="0"/>
                      </a:endParaRPr>
                    </a:p>
                  </a:txBody>
                  <a:tcPr marL="61193" marR="61193" marT="0" marB="0"/>
                </a:tc>
                <a:tc>
                  <a:txBody>
                    <a:bodyPr/>
                    <a:lstStyle/>
                    <a:p>
                      <a:pPr>
                        <a:lnSpc>
                          <a:spcPct val="107000"/>
                        </a:lnSpc>
                        <a:spcAft>
                          <a:spcPts val="800"/>
                        </a:spcAft>
                      </a:pPr>
                      <a:r>
                        <a:rPr lang="en-IN" sz="1600" b="0" dirty="0">
                          <a:effectLst/>
                          <a:latin typeface="+mn-lt"/>
                        </a:rPr>
                        <a:t>~33</a:t>
                      </a:r>
                      <a:endParaRPr lang="en-US" sz="1600" b="0" dirty="0">
                        <a:effectLst/>
                        <a:latin typeface="+mn-lt"/>
                        <a:ea typeface="Calibri" panose="020F0502020204030204" pitchFamily="34" charset="0"/>
                        <a:cs typeface="Times New Roman" panose="02020603050405020304" pitchFamily="18" charset="0"/>
                      </a:endParaRPr>
                    </a:p>
                  </a:txBody>
                  <a:tcPr marL="61193" marR="61193" marT="0" marB="0"/>
                </a:tc>
                <a:tc>
                  <a:txBody>
                    <a:bodyPr/>
                    <a:lstStyle/>
                    <a:p>
                      <a:pPr>
                        <a:lnSpc>
                          <a:spcPct val="107000"/>
                        </a:lnSpc>
                        <a:spcAft>
                          <a:spcPts val="800"/>
                        </a:spcAft>
                      </a:pPr>
                      <a:r>
                        <a:rPr lang="en-IN" sz="1600" b="0" dirty="0">
                          <a:effectLst/>
                          <a:latin typeface="+mn-lt"/>
                        </a:rPr>
                        <a:t>66%</a:t>
                      </a:r>
                      <a:endParaRPr lang="en-US" sz="1600" b="0" dirty="0">
                        <a:effectLst/>
                        <a:latin typeface="+mn-lt"/>
                        <a:ea typeface="Calibri" panose="020F0502020204030204" pitchFamily="34" charset="0"/>
                        <a:cs typeface="Times New Roman" panose="02020603050405020304" pitchFamily="18" charset="0"/>
                      </a:endParaRPr>
                    </a:p>
                  </a:txBody>
                  <a:tcPr marL="61193" marR="61193" marT="0" marB="0"/>
                </a:tc>
                <a:extLst>
                  <a:ext uri="{0D108BD9-81ED-4DB2-BD59-A6C34878D82A}">
                    <a16:rowId xmlns:a16="http://schemas.microsoft.com/office/drawing/2014/main" val="2572822364"/>
                  </a:ext>
                </a:extLst>
              </a:tr>
              <a:tr h="759362">
                <a:tc vMerge="1">
                  <a:txBody>
                    <a:bodyPr/>
                    <a:lstStyle/>
                    <a:p>
                      <a:endParaRPr lang="en-US"/>
                    </a:p>
                  </a:txBody>
                  <a:tcPr/>
                </a:tc>
                <a:tc>
                  <a:txBody>
                    <a:bodyPr/>
                    <a:lstStyle/>
                    <a:p>
                      <a:pPr>
                        <a:lnSpc>
                          <a:spcPct val="107000"/>
                        </a:lnSpc>
                        <a:spcAft>
                          <a:spcPts val="800"/>
                        </a:spcAft>
                      </a:pPr>
                      <a:r>
                        <a:rPr lang="en-IN" sz="1600" b="0">
                          <a:effectLst/>
                          <a:latin typeface="+mn-lt"/>
                        </a:rPr>
                        <a:t>~110</a:t>
                      </a:r>
                      <a:endParaRPr lang="en-US" sz="1600" b="0">
                        <a:effectLst/>
                        <a:latin typeface="+mn-lt"/>
                        <a:ea typeface="Calibri" panose="020F0502020204030204" pitchFamily="34" charset="0"/>
                        <a:cs typeface="Times New Roman" panose="02020603050405020304" pitchFamily="18" charset="0"/>
                      </a:endParaRPr>
                    </a:p>
                  </a:txBody>
                  <a:tcPr marL="61193" marR="61193" marT="0" marB="0"/>
                </a:tc>
                <a:tc>
                  <a:txBody>
                    <a:bodyPr/>
                    <a:lstStyle/>
                    <a:p>
                      <a:pPr>
                        <a:lnSpc>
                          <a:spcPct val="107000"/>
                        </a:lnSpc>
                        <a:spcAft>
                          <a:spcPts val="800"/>
                        </a:spcAft>
                      </a:pPr>
                      <a:r>
                        <a:rPr lang="en-IN" sz="1600" b="0">
                          <a:effectLst/>
                          <a:latin typeface="+mn-lt"/>
                        </a:rPr>
                        <a:t>English + Hindi</a:t>
                      </a:r>
                      <a:endParaRPr lang="en-US" sz="1600" b="0">
                        <a:effectLst/>
                        <a:latin typeface="+mn-lt"/>
                        <a:ea typeface="Calibri" panose="020F0502020204030204" pitchFamily="34" charset="0"/>
                        <a:cs typeface="Times New Roman" panose="02020603050405020304" pitchFamily="18" charset="0"/>
                      </a:endParaRPr>
                    </a:p>
                  </a:txBody>
                  <a:tcPr marL="61193" marR="61193" marT="0" marB="0"/>
                </a:tc>
                <a:tc>
                  <a:txBody>
                    <a:bodyPr/>
                    <a:lstStyle/>
                    <a:p>
                      <a:pPr>
                        <a:lnSpc>
                          <a:spcPct val="107000"/>
                        </a:lnSpc>
                        <a:spcAft>
                          <a:spcPts val="800"/>
                        </a:spcAft>
                      </a:pPr>
                      <a:r>
                        <a:rPr lang="en-IN" sz="1600" b="0" dirty="0">
                          <a:effectLst/>
                          <a:latin typeface="+mn-lt"/>
                        </a:rPr>
                        <a:t>~350</a:t>
                      </a:r>
                      <a:endParaRPr lang="en-US" sz="1600" b="0" dirty="0">
                        <a:effectLst/>
                        <a:latin typeface="+mn-lt"/>
                        <a:ea typeface="Calibri" panose="020F0502020204030204" pitchFamily="34" charset="0"/>
                        <a:cs typeface="Times New Roman" panose="02020603050405020304" pitchFamily="18" charset="0"/>
                      </a:endParaRPr>
                    </a:p>
                  </a:txBody>
                  <a:tcPr marL="61193" marR="61193" marT="0" marB="0"/>
                </a:tc>
                <a:tc>
                  <a:txBody>
                    <a:bodyPr/>
                    <a:lstStyle/>
                    <a:p>
                      <a:pPr>
                        <a:lnSpc>
                          <a:spcPct val="107000"/>
                        </a:lnSpc>
                        <a:spcAft>
                          <a:spcPts val="800"/>
                        </a:spcAft>
                      </a:pPr>
                      <a:r>
                        <a:rPr lang="en-IN" sz="1600" b="0">
                          <a:effectLst/>
                          <a:latin typeface="+mn-lt"/>
                        </a:rPr>
                        <a:t>~253</a:t>
                      </a:r>
                      <a:endParaRPr lang="en-US" sz="1600" b="0">
                        <a:effectLst/>
                        <a:latin typeface="+mn-lt"/>
                        <a:ea typeface="Calibri" panose="020F0502020204030204" pitchFamily="34" charset="0"/>
                        <a:cs typeface="Times New Roman" panose="02020603050405020304" pitchFamily="18" charset="0"/>
                      </a:endParaRPr>
                    </a:p>
                  </a:txBody>
                  <a:tcPr marL="61193" marR="61193" marT="0" marB="0"/>
                </a:tc>
                <a:tc>
                  <a:txBody>
                    <a:bodyPr/>
                    <a:lstStyle/>
                    <a:p>
                      <a:pPr>
                        <a:lnSpc>
                          <a:spcPct val="107000"/>
                        </a:lnSpc>
                        <a:spcAft>
                          <a:spcPts val="800"/>
                        </a:spcAft>
                      </a:pPr>
                      <a:r>
                        <a:rPr lang="en-IN" sz="1600" b="0" u="sng" dirty="0">
                          <a:effectLst/>
                          <a:highlight>
                            <a:srgbClr val="FFFF00"/>
                          </a:highlight>
                          <a:latin typeface="+mn-lt"/>
                        </a:rPr>
                        <a:t>72.2857 %</a:t>
                      </a:r>
                      <a:endParaRPr lang="en-US" sz="1600" b="0" dirty="0">
                        <a:effectLst/>
                        <a:latin typeface="+mn-lt"/>
                        <a:ea typeface="Calibri" panose="020F0502020204030204" pitchFamily="34" charset="0"/>
                        <a:cs typeface="Times New Roman" panose="02020603050405020304" pitchFamily="18" charset="0"/>
                      </a:endParaRPr>
                    </a:p>
                  </a:txBody>
                  <a:tcPr marL="61193" marR="61193" marT="0" marB="0"/>
                </a:tc>
                <a:extLst>
                  <a:ext uri="{0D108BD9-81ED-4DB2-BD59-A6C34878D82A}">
                    <a16:rowId xmlns:a16="http://schemas.microsoft.com/office/drawing/2014/main" val="1925936929"/>
                  </a:ext>
                </a:extLst>
              </a:tr>
              <a:tr h="759362">
                <a:tc rowSpan="3">
                  <a:txBody>
                    <a:bodyPr/>
                    <a:lstStyle/>
                    <a:p>
                      <a:pPr>
                        <a:lnSpc>
                          <a:spcPct val="107000"/>
                        </a:lnSpc>
                        <a:spcAft>
                          <a:spcPts val="800"/>
                        </a:spcAft>
                      </a:pPr>
                      <a:r>
                        <a:rPr lang="en-IN" sz="1600" b="1" dirty="0">
                          <a:effectLst/>
                        </a:rPr>
                        <a:t>Tesseract</a:t>
                      </a:r>
                      <a:endParaRPr lang="en-US" sz="1200" b="1" dirty="0">
                        <a:effectLst/>
                      </a:endParaRPr>
                    </a:p>
                    <a:p>
                      <a:pPr>
                        <a:lnSpc>
                          <a:spcPct val="107000"/>
                        </a:lnSpc>
                        <a:spcAft>
                          <a:spcPts val="800"/>
                        </a:spcAft>
                      </a:pPr>
                      <a:r>
                        <a:rPr lang="en-IN" sz="1600" b="1" dirty="0">
                          <a:effectLst/>
                        </a:rPr>
                        <a:t>(After Image Processing)</a:t>
                      </a:r>
                      <a:endParaRPr lang="en-US" sz="1200" b="1" dirty="0">
                        <a:effectLst/>
                      </a:endParaRPr>
                    </a:p>
                    <a:p>
                      <a:pPr>
                        <a:lnSpc>
                          <a:spcPct val="107000"/>
                        </a:lnSpc>
                        <a:spcAft>
                          <a:spcPts val="800"/>
                        </a:spcAft>
                      </a:pPr>
                      <a:r>
                        <a:rPr lang="en-IN" sz="1600" b="1" dirty="0">
                          <a:effectLst/>
                        </a:rPr>
                        <a:t> </a:t>
                      </a:r>
                      <a:endParaRPr lang="en-US" sz="1200" b="1" dirty="0">
                        <a:effectLst/>
                      </a:endParaRPr>
                    </a:p>
                    <a:p>
                      <a:pPr>
                        <a:lnSpc>
                          <a:spcPct val="107000"/>
                        </a:lnSpc>
                        <a:spcAft>
                          <a:spcPts val="800"/>
                        </a:spcAft>
                      </a:pPr>
                      <a:r>
                        <a:rPr lang="en-IN" sz="1600" b="1" dirty="0">
                          <a:effectLst/>
                        </a:rPr>
                        <a:t> </a:t>
                      </a:r>
                      <a:endParaRPr lang="en-US" sz="1200" b="1" dirty="0">
                        <a:effectLst/>
                      </a:endParaRPr>
                    </a:p>
                    <a:p>
                      <a:pPr>
                        <a:lnSpc>
                          <a:spcPct val="107000"/>
                        </a:lnSpc>
                        <a:spcAft>
                          <a:spcPts val="800"/>
                        </a:spcAft>
                      </a:pPr>
                      <a:r>
                        <a:rPr lang="en-IN" sz="1600" b="1" dirty="0">
                          <a:effectLst/>
                        </a:rPr>
                        <a:t> </a:t>
                      </a:r>
                      <a:endParaRPr lang="en-US" sz="1200" b="1" dirty="0">
                        <a:effectLst/>
                        <a:latin typeface="Calibri" panose="020F0502020204030204" pitchFamily="34" charset="0"/>
                        <a:ea typeface="Calibri" panose="020F0502020204030204" pitchFamily="34" charset="0"/>
                        <a:cs typeface="Times New Roman" panose="02020603050405020304" pitchFamily="18" charset="0"/>
                      </a:endParaRPr>
                    </a:p>
                  </a:txBody>
                  <a:tcPr marL="61193" marR="61193" marT="0" marB="0"/>
                </a:tc>
                <a:tc>
                  <a:txBody>
                    <a:bodyPr/>
                    <a:lstStyle/>
                    <a:p>
                      <a:pPr>
                        <a:lnSpc>
                          <a:spcPct val="107000"/>
                        </a:lnSpc>
                        <a:spcAft>
                          <a:spcPts val="800"/>
                        </a:spcAft>
                      </a:pPr>
                      <a:r>
                        <a:rPr lang="en-IN" sz="1600" b="0">
                          <a:effectLst/>
                          <a:latin typeface="+mn-lt"/>
                        </a:rPr>
                        <a:t>~100</a:t>
                      </a:r>
                      <a:endParaRPr lang="en-US" sz="1600" b="0">
                        <a:effectLst/>
                        <a:latin typeface="+mn-lt"/>
                        <a:ea typeface="Calibri" panose="020F0502020204030204" pitchFamily="34" charset="0"/>
                        <a:cs typeface="Times New Roman" panose="02020603050405020304" pitchFamily="18" charset="0"/>
                      </a:endParaRPr>
                    </a:p>
                  </a:txBody>
                  <a:tcPr marL="61193" marR="61193" marT="0" marB="0"/>
                </a:tc>
                <a:tc>
                  <a:txBody>
                    <a:bodyPr/>
                    <a:lstStyle/>
                    <a:p>
                      <a:pPr>
                        <a:lnSpc>
                          <a:spcPct val="107000"/>
                        </a:lnSpc>
                        <a:spcAft>
                          <a:spcPts val="800"/>
                        </a:spcAft>
                      </a:pPr>
                      <a:r>
                        <a:rPr lang="en-IN" sz="1600" b="0" dirty="0">
                          <a:effectLst/>
                          <a:latin typeface="+mn-lt"/>
                        </a:rPr>
                        <a:t>English</a:t>
                      </a:r>
                      <a:endParaRPr lang="en-US" sz="1600" b="0" dirty="0">
                        <a:effectLst/>
                        <a:latin typeface="+mn-lt"/>
                        <a:ea typeface="Calibri" panose="020F0502020204030204" pitchFamily="34" charset="0"/>
                        <a:cs typeface="Times New Roman" panose="02020603050405020304" pitchFamily="18" charset="0"/>
                      </a:endParaRPr>
                    </a:p>
                  </a:txBody>
                  <a:tcPr marL="61193" marR="61193" marT="0" marB="0"/>
                </a:tc>
                <a:tc>
                  <a:txBody>
                    <a:bodyPr/>
                    <a:lstStyle/>
                    <a:p>
                      <a:pPr>
                        <a:lnSpc>
                          <a:spcPct val="107000"/>
                        </a:lnSpc>
                        <a:spcAft>
                          <a:spcPts val="800"/>
                        </a:spcAft>
                      </a:pPr>
                      <a:r>
                        <a:rPr lang="en-IN" sz="1600" b="0">
                          <a:effectLst/>
                          <a:latin typeface="+mn-lt"/>
                        </a:rPr>
                        <a:t>~300</a:t>
                      </a:r>
                      <a:endParaRPr lang="en-US" sz="1600" b="0">
                        <a:effectLst/>
                        <a:latin typeface="+mn-lt"/>
                        <a:ea typeface="Calibri" panose="020F0502020204030204" pitchFamily="34" charset="0"/>
                        <a:cs typeface="Times New Roman" panose="02020603050405020304" pitchFamily="18" charset="0"/>
                      </a:endParaRPr>
                    </a:p>
                  </a:txBody>
                  <a:tcPr marL="61193" marR="61193" marT="0" marB="0"/>
                </a:tc>
                <a:tc>
                  <a:txBody>
                    <a:bodyPr/>
                    <a:lstStyle/>
                    <a:p>
                      <a:pPr>
                        <a:lnSpc>
                          <a:spcPct val="107000"/>
                        </a:lnSpc>
                        <a:spcAft>
                          <a:spcPts val="800"/>
                        </a:spcAft>
                      </a:pPr>
                      <a:r>
                        <a:rPr lang="en-IN" sz="1600" b="0">
                          <a:effectLst/>
                          <a:latin typeface="+mn-lt"/>
                        </a:rPr>
                        <a:t>~245</a:t>
                      </a:r>
                      <a:endParaRPr lang="en-US" sz="1600" b="0">
                        <a:effectLst/>
                        <a:latin typeface="+mn-lt"/>
                        <a:ea typeface="Calibri" panose="020F0502020204030204" pitchFamily="34" charset="0"/>
                        <a:cs typeface="Times New Roman" panose="02020603050405020304" pitchFamily="18" charset="0"/>
                      </a:endParaRPr>
                    </a:p>
                  </a:txBody>
                  <a:tcPr marL="61193" marR="61193" marT="0" marB="0"/>
                </a:tc>
                <a:tc>
                  <a:txBody>
                    <a:bodyPr/>
                    <a:lstStyle/>
                    <a:p>
                      <a:pPr>
                        <a:lnSpc>
                          <a:spcPct val="107000"/>
                        </a:lnSpc>
                        <a:spcAft>
                          <a:spcPts val="800"/>
                        </a:spcAft>
                      </a:pPr>
                      <a:r>
                        <a:rPr lang="en-IN" sz="1600" b="0" dirty="0">
                          <a:effectLst/>
                          <a:latin typeface="+mn-lt"/>
                        </a:rPr>
                        <a:t>81.66%</a:t>
                      </a:r>
                      <a:endParaRPr lang="en-US" sz="1600" b="0" dirty="0">
                        <a:effectLst/>
                        <a:latin typeface="+mn-lt"/>
                        <a:ea typeface="Calibri" panose="020F0502020204030204" pitchFamily="34" charset="0"/>
                        <a:cs typeface="Times New Roman" panose="02020603050405020304" pitchFamily="18" charset="0"/>
                      </a:endParaRPr>
                    </a:p>
                  </a:txBody>
                  <a:tcPr marL="61193" marR="61193" marT="0" marB="0"/>
                </a:tc>
                <a:extLst>
                  <a:ext uri="{0D108BD9-81ED-4DB2-BD59-A6C34878D82A}">
                    <a16:rowId xmlns:a16="http://schemas.microsoft.com/office/drawing/2014/main" val="2646524325"/>
                  </a:ext>
                </a:extLst>
              </a:tr>
              <a:tr h="759362">
                <a:tc vMerge="1">
                  <a:txBody>
                    <a:bodyPr/>
                    <a:lstStyle/>
                    <a:p>
                      <a:endParaRPr lang="en-US"/>
                    </a:p>
                  </a:txBody>
                  <a:tcPr/>
                </a:tc>
                <a:tc>
                  <a:txBody>
                    <a:bodyPr/>
                    <a:lstStyle/>
                    <a:p>
                      <a:pPr>
                        <a:lnSpc>
                          <a:spcPct val="107000"/>
                        </a:lnSpc>
                        <a:spcAft>
                          <a:spcPts val="800"/>
                        </a:spcAft>
                      </a:pPr>
                      <a:r>
                        <a:rPr lang="en-IN" sz="1600" b="0">
                          <a:effectLst/>
                          <a:latin typeface="+mn-lt"/>
                        </a:rPr>
                        <a:t>~10</a:t>
                      </a:r>
                      <a:endParaRPr lang="en-US" sz="1600" b="0">
                        <a:effectLst/>
                        <a:latin typeface="+mn-lt"/>
                        <a:ea typeface="Calibri" panose="020F0502020204030204" pitchFamily="34" charset="0"/>
                        <a:cs typeface="Times New Roman" panose="02020603050405020304" pitchFamily="18" charset="0"/>
                      </a:endParaRPr>
                    </a:p>
                  </a:txBody>
                  <a:tcPr marL="61193" marR="61193" marT="0" marB="0"/>
                </a:tc>
                <a:tc>
                  <a:txBody>
                    <a:bodyPr/>
                    <a:lstStyle/>
                    <a:p>
                      <a:pPr>
                        <a:lnSpc>
                          <a:spcPct val="107000"/>
                        </a:lnSpc>
                        <a:spcAft>
                          <a:spcPts val="800"/>
                        </a:spcAft>
                      </a:pPr>
                      <a:r>
                        <a:rPr lang="en-IN" sz="1600" b="0">
                          <a:effectLst/>
                          <a:latin typeface="+mn-lt"/>
                        </a:rPr>
                        <a:t>Hindi</a:t>
                      </a:r>
                      <a:endParaRPr lang="en-US" sz="1600" b="0">
                        <a:effectLst/>
                        <a:latin typeface="+mn-lt"/>
                        <a:ea typeface="Calibri" panose="020F0502020204030204" pitchFamily="34" charset="0"/>
                        <a:cs typeface="Times New Roman" panose="02020603050405020304" pitchFamily="18" charset="0"/>
                      </a:endParaRPr>
                    </a:p>
                  </a:txBody>
                  <a:tcPr marL="61193" marR="61193" marT="0" marB="0"/>
                </a:tc>
                <a:tc>
                  <a:txBody>
                    <a:bodyPr/>
                    <a:lstStyle/>
                    <a:p>
                      <a:pPr>
                        <a:lnSpc>
                          <a:spcPct val="107000"/>
                        </a:lnSpc>
                        <a:spcAft>
                          <a:spcPts val="800"/>
                        </a:spcAft>
                      </a:pPr>
                      <a:r>
                        <a:rPr lang="en-IN" sz="1600" b="0">
                          <a:effectLst/>
                          <a:latin typeface="+mn-lt"/>
                        </a:rPr>
                        <a:t>~50</a:t>
                      </a:r>
                      <a:endParaRPr lang="en-US" sz="1600" b="0">
                        <a:effectLst/>
                        <a:latin typeface="+mn-lt"/>
                        <a:ea typeface="Calibri" panose="020F0502020204030204" pitchFamily="34" charset="0"/>
                        <a:cs typeface="Times New Roman" panose="02020603050405020304" pitchFamily="18" charset="0"/>
                      </a:endParaRPr>
                    </a:p>
                  </a:txBody>
                  <a:tcPr marL="61193" marR="61193" marT="0" marB="0"/>
                </a:tc>
                <a:tc>
                  <a:txBody>
                    <a:bodyPr/>
                    <a:lstStyle/>
                    <a:p>
                      <a:pPr>
                        <a:lnSpc>
                          <a:spcPct val="107000"/>
                        </a:lnSpc>
                        <a:spcAft>
                          <a:spcPts val="800"/>
                        </a:spcAft>
                      </a:pPr>
                      <a:r>
                        <a:rPr lang="en-IN" sz="1600" b="0">
                          <a:effectLst/>
                          <a:latin typeface="+mn-lt"/>
                        </a:rPr>
                        <a:t>~37</a:t>
                      </a:r>
                      <a:endParaRPr lang="en-US" sz="1600" b="0">
                        <a:effectLst/>
                        <a:latin typeface="+mn-lt"/>
                        <a:ea typeface="Calibri" panose="020F0502020204030204" pitchFamily="34" charset="0"/>
                        <a:cs typeface="Times New Roman" panose="02020603050405020304" pitchFamily="18" charset="0"/>
                      </a:endParaRPr>
                    </a:p>
                  </a:txBody>
                  <a:tcPr marL="61193" marR="61193" marT="0" marB="0"/>
                </a:tc>
                <a:tc>
                  <a:txBody>
                    <a:bodyPr/>
                    <a:lstStyle/>
                    <a:p>
                      <a:pPr>
                        <a:lnSpc>
                          <a:spcPct val="107000"/>
                        </a:lnSpc>
                        <a:spcAft>
                          <a:spcPts val="800"/>
                        </a:spcAft>
                      </a:pPr>
                      <a:r>
                        <a:rPr lang="en-IN" sz="1600" b="0" dirty="0">
                          <a:effectLst/>
                          <a:latin typeface="+mn-lt"/>
                        </a:rPr>
                        <a:t>74%</a:t>
                      </a:r>
                      <a:endParaRPr lang="en-US" sz="1600" b="0" dirty="0">
                        <a:effectLst/>
                        <a:latin typeface="+mn-lt"/>
                        <a:ea typeface="Calibri" panose="020F0502020204030204" pitchFamily="34" charset="0"/>
                        <a:cs typeface="Times New Roman" panose="02020603050405020304" pitchFamily="18" charset="0"/>
                      </a:endParaRPr>
                    </a:p>
                  </a:txBody>
                  <a:tcPr marL="61193" marR="61193" marT="0" marB="0"/>
                </a:tc>
                <a:extLst>
                  <a:ext uri="{0D108BD9-81ED-4DB2-BD59-A6C34878D82A}">
                    <a16:rowId xmlns:a16="http://schemas.microsoft.com/office/drawing/2014/main" val="3161396374"/>
                  </a:ext>
                </a:extLst>
              </a:tr>
              <a:tr h="962894">
                <a:tc vMerge="1">
                  <a:txBody>
                    <a:bodyPr/>
                    <a:lstStyle/>
                    <a:p>
                      <a:endParaRPr lang="en-US"/>
                    </a:p>
                  </a:txBody>
                  <a:tcPr/>
                </a:tc>
                <a:tc>
                  <a:txBody>
                    <a:bodyPr/>
                    <a:lstStyle/>
                    <a:p>
                      <a:pPr>
                        <a:lnSpc>
                          <a:spcPct val="107000"/>
                        </a:lnSpc>
                        <a:spcAft>
                          <a:spcPts val="800"/>
                        </a:spcAft>
                      </a:pPr>
                      <a:r>
                        <a:rPr lang="en-IN" sz="1600" b="0">
                          <a:effectLst/>
                          <a:latin typeface="+mn-lt"/>
                        </a:rPr>
                        <a:t>~110</a:t>
                      </a:r>
                      <a:endParaRPr lang="en-US" sz="1600" b="0">
                        <a:effectLst/>
                        <a:latin typeface="+mn-lt"/>
                        <a:ea typeface="Calibri" panose="020F0502020204030204" pitchFamily="34" charset="0"/>
                        <a:cs typeface="Times New Roman" panose="02020603050405020304" pitchFamily="18" charset="0"/>
                      </a:endParaRPr>
                    </a:p>
                  </a:txBody>
                  <a:tcPr marL="61193" marR="61193" marT="0" marB="0"/>
                </a:tc>
                <a:tc>
                  <a:txBody>
                    <a:bodyPr/>
                    <a:lstStyle/>
                    <a:p>
                      <a:pPr>
                        <a:lnSpc>
                          <a:spcPct val="107000"/>
                        </a:lnSpc>
                        <a:spcAft>
                          <a:spcPts val="800"/>
                        </a:spcAft>
                      </a:pPr>
                      <a:r>
                        <a:rPr lang="en-IN" sz="1600" b="0">
                          <a:effectLst/>
                          <a:latin typeface="+mn-lt"/>
                        </a:rPr>
                        <a:t>English + Hindi</a:t>
                      </a:r>
                      <a:endParaRPr lang="en-US" sz="1600" b="0">
                        <a:effectLst/>
                        <a:latin typeface="+mn-lt"/>
                        <a:ea typeface="Calibri" panose="020F0502020204030204" pitchFamily="34" charset="0"/>
                        <a:cs typeface="Times New Roman" panose="02020603050405020304" pitchFamily="18" charset="0"/>
                      </a:endParaRPr>
                    </a:p>
                  </a:txBody>
                  <a:tcPr marL="61193" marR="61193" marT="0" marB="0"/>
                </a:tc>
                <a:tc>
                  <a:txBody>
                    <a:bodyPr/>
                    <a:lstStyle/>
                    <a:p>
                      <a:pPr>
                        <a:lnSpc>
                          <a:spcPct val="107000"/>
                        </a:lnSpc>
                        <a:spcAft>
                          <a:spcPts val="800"/>
                        </a:spcAft>
                      </a:pPr>
                      <a:r>
                        <a:rPr lang="en-IN" sz="1600" b="0">
                          <a:effectLst/>
                          <a:latin typeface="+mn-lt"/>
                        </a:rPr>
                        <a:t>~350</a:t>
                      </a:r>
                      <a:endParaRPr lang="en-US" sz="1600" b="0">
                        <a:effectLst/>
                        <a:latin typeface="+mn-lt"/>
                        <a:ea typeface="Calibri" panose="020F0502020204030204" pitchFamily="34" charset="0"/>
                        <a:cs typeface="Times New Roman" panose="02020603050405020304" pitchFamily="18" charset="0"/>
                      </a:endParaRPr>
                    </a:p>
                  </a:txBody>
                  <a:tcPr marL="61193" marR="61193" marT="0" marB="0"/>
                </a:tc>
                <a:tc>
                  <a:txBody>
                    <a:bodyPr/>
                    <a:lstStyle/>
                    <a:p>
                      <a:pPr>
                        <a:lnSpc>
                          <a:spcPct val="107000"/>
                        </a:lnSpc>
                        <a:spcAft>
                          <a:spcPts val="800"/>
                        </a:spcAft>
                      </a:pPr>
                      <a:r>
                        <a:rPr lang="en-IN" sz="1600" b="0">
                          <a:effectLst/>
                          <a:latin typeface="+mn-lt"/>
                        </a:rPr>
                        <a:t>~282</a:t>
                      </a:r>
                      <a:endParaRPr lang="en-US" sz="1600" b="0">
                        <a:effectLst/>
                        <a:latin typeface="+mn-lt"/>
                        <a:ea typeface="Calibri" panose="020F0502020204030204" pitchFamily="34" charset="0"/>
                        <a:cs typeface="Times New Roman" panose="02020603050405020304" pitchFamily="18" charset="0"/>
                      </a:endParaRPr>
                    </a:p>
                  </a:txBody>
                  <a:tcPr marL="61193" marR="61193" marT="0" marB="0"/>
                </a:tc>
                <a:tc>
                  <a:txBody>
                    <a:bodyPr/>
                    <a:lstStyle/>
                    <a:p>
                      <a:pPr>
                        <a:lnSpc>
                          <a:spcPct val="107000"/>
                        </a:lnSpc>
                        <a:spcAft>
                          <a:spcPts val="800"/>
                        </a:spcAft>
                      </a:pPr>
                      <a:r>
                        <a:rPr lang="en-IN" sz="1600" b="0" u="sng" dirty="0">
                          <a:effectLst/>
                          <a:highlight>
                            <a:srgbClr val="FFFF00"/>
                          </a:highlight>
                          <a:latin typeface="+mn-lt"/>
                        </a:rPr>
                        <a:t>80.5714 %</a:t>
                      </a:r>
                      <a:endParaRPr lang="en-US" sz="1600" b="0" dirty="0">
                        <a:effectLst/>
                        <a:latin typeface="+mn-lt"/>
                      </a:endParaRPr>
                    </a:p>
                    <a:p>
                      <a:pPr>
                        <a:lnSpc>
                          <a:spcPct val="107000"/>
                        </a:lnSpc>
                        <a:spcAft>
                          <a:spcPts val="800"/>
                        </a:spcAft>
                      </a:pPr>
                      <a:r>
                        <a:rPr lang="en-IN" sz="1600" b="0" dirty="0">
                          <a:effectLst/>
                          <a:latin typeface="+mn-lt"/>
                        </a:rPr>
                        <a:t> </a:t>
                      </a:r>
                      <a:endParaRPr lang="en-US" sz="1600" b="0" dirty="0">
                        <a:effectLst/>
                        <a:latin typeface="+mn-lt"/>
                      </a:endParaRPr>
                    </a:p>
                    <a:p>
                      <a:pPr>
                        <a:lnSpc>
                          <a:spcPct val="107000"/>
                        </a:lnSpc>
                        <a:spcAft>
                          <a:spcPts val="800"/>
                        </a:spcAft>
                      </a:pPr>
                      <a:r>
                        <a:rPr lang="en-IN" sz="1600" b="0" dirty="0">
                          <a:effectLst/>
                          <a:latin typeface="+mn-lt"/>
                        </a:rPr>
                        <a:t> </a:t>
                      </a:r>
                      <a:endParaRPr lang="en-US" sz="1600" b="0" dirty="0">
                        <a:effectLst/>
                        <a:latin typeface="+mn-lt"/>
                        <a:ea typeface="Calibri" panose="020F0502020204030204" pitchFamily="34" charset="0"/>
                        <a:cs typeface="Times New Roman" panose="02020603050405020304" pitchFamily="18" charset="0"/>
                      </a:endParaRPr>
                    </a:p>
                  </a:txBody>
                  <a:tcPr marL="61193" marR="61193" marT="0" marB="0"/>
                </a:tc>
                <a:extLst>
                  <a:ext uri="{0D108BD9-81ED-4DB2-BD59-A6C34878D82A}">
                    <a16:rowId xmlns:a16="http://schemas.microsoft.com/office/drawing/2014/main" val="49491475"/>
                  </a:ext>
                </a:extLst>
              </a:tr>
            </a:tbl>
          </a:graphicData>
        </a:graphic>
      </p:graphicFrame>
      <p:sp>
        <p:nvSpPr>
          <p:cNvPr id="5" name="Rectangle 1">
            <a:extLst>
              <a:ext uri="{FF2B5EF4-FFF2-40B4-BE49-F238E27FC236}">
                <a16:creationId xmlns:a16="http://schemas.microsoft.com/office/drawing/2014/main" id="{3D156F7B-3523-4C3F-B7E9-06C491CB8443}"/>
              </a:ext>
            </a:extLst>
          </p:cNvPr>
          <p:cNvSpPr>
            <a:spLocks noChangeArrowheads="1"/>
          </p:cNvSpPr>
          <p:nvPr/>
        </p:nvSpPr>
        <p:spPr bwMode="auto">
          <a:xfrm>
            <a:off x="1115616" y="1548897"/>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30714149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3B26A5-2082-46B9-BE9A-E4D681F57773}"/>
              </a:ext>
            </a:extLst>
          </p:cNvPr>
          <p:cNvSpPr>
            <a:spLocks noGrp="1"/>
          </p:cNvSpPr>
          <p:nvPr>
            <p:ph type="title"/>
          </p:nvPr>
        </p:nvSpPr>
        <p:spPr/>
        <p:txBody>
          <a:bodyPr/>
          <a:lstStyle/>
          <a:p>
            <a:r>
              <a:rPr lang="en-IN" sz="4400" dirty="0" err="1">
                <a:solidFill>
                  <a:srgbClr val="FF0000"/>
                </a:solidFill>
                <a:effectLst/>
                <a:latin typeface="Georgia" panose="02040502050405020303" pitchFamily="18" charset="0"/>
                <a:ea typeface="Calibri" panose="020F0502020204030204" pitchFamily="34" charset="0"/>
                <a:cs typeface="Times New Roman" panose="02020603050405020304" pitchFamily="18" charset="0"/>
              </a:rPr>
              <a:t>EasyOCR</a:t>
            </a:r>
            <a:r>
              <a:rPr lang="en-IN" sz="1800" b="1" dirty="0">
                <a:effectLst/>
                <a:latin typeface="Georgia" panose="02040502050405020303" pitchFamily="18" charset="0"/>
                <a:ea typeface="Calibri" panose="020F0502020204030204" pitchFamily="34" charset="0"/>
                <a:cs typeface="Times New Roman" panose="02020603050405020304" pitchFamily="18" charset="0"/>
              </a:rPr>
              <a:t>:</a:t>
            </a:r>
            <a:endParaRPr lang="en-US" dirty="0"/>
          </a:p>
        </p:txBody>
      </p:sp>
      <p:sp>
        <p:nvSpPr>
          <p:cNvPr id="3" name="Content Placeholder 2">
            <a:extLst>
              <a:ext uri="{FF2B5EF4-FFF2-40B4-BE49-F238E27FC236}">
                <a16:creationId xmlns:a16="http://schemas.microsoft.com/office/drawing/2014/main" id="{34413CBD-AEBE-4CB9-80B1-B44E6B50B30C}"/>
              </a:ext>
            </a:extLst>
          </p:cNvPr>
          <p:cNvSpPr>
            <a:spLocks noGrp="1"/>
          </p:cNvSpPr>
          <p:nvPr>
            <p:ph idx="1"/>
          </p:nvPr>
        </p:nvSpPr>
        <p:spPr>
          <a:xfrm>
            <a:off x="251520" y="1425654"/>
            <a:ext cx="8640960" cy="5051148"/>
          </a:xfrm>
        </p:spPr>
        <p:txBody>
          <a:bodyPr>
            <a:normAutofit/>
          </a:bodyPr>
          <a:lstStyle/>
          <a:p>
            <a:r>
              <a:rPr lang="en-US" sz="3600" b="1" i="0" dirty="0">
                <a:solidFill>
                  <a:srgbClr val="474C4F"/>
                </a:solidFill>
                <a:effectLst/>
                <a:latin typeface="Source Sans Pro" panose="020B0503030403020204" pitchFamily="34" charset="0"/>
              </a:rPr>
              <a:t>    </a:t>
            </a:r>
            <a:r>
              <a:rPr lang="en-US" sz="3600" b="1" i="0" u="sng" dirty="0" err="1">
                <a:solidFill>
                  <a:srgbClr val="474C4F"/>
                </a:solidFill>
                <a:effectLst/>
                <a:latin typeface="Source Sans Pro" panose="020B0503030403020204" pitchFamily="34" charset="0"/>
              </a:rPr>
              <a:t>EasyOCR</a:t>
            </a:r>
            <a:r>
              <a:rPr lang="en-US" sz="3600" b="1" i="0" dirty="0">
                <a:solidFill>
                  <a:srgbClr val="474C4F"/>
                </a:solidFill>
                <a:effectLst/>
                <a:latin typeface="Source Sans Pro" panose="020B0503030403020204" pitchFamily="34" charset="0"/>
              </a:rPr>
              <a:t> :- </a:t>
            </a:r>
            <a:r>
              <a:rPr lang="en-US" b="1" i="0" dirty="0">
                <a:solidFill>
                  <a:srgbClr val="000000"/>
                </a:solidFill>
                <a:effectLst/>
                <a:latin typeface="Roboto Slab"/>
              </a:rPr>
              <a:t>Optical </a:t>
            </a:r>
            <a:r>
              <a:rPr lang="en-US" b="1" dirty="0">
                <a:solidFill>
                  <a:srgbClr val="000000"/>
                </a:solidFill>
                <a:latin typeface="Roboto Slab"/>
              </a:rPr>
              <a:t>C</a:t>
            </a:r>
            <a:r>
              <a:rPr lang="en-US" b="1" i="0" dirty="0">
                <a:solidFill>
                  <a:srgbClr val="000000"/>
                </a:solidFill>
                <a:effectLst/>
                <a:latin typeface="Roboto Slab"/>
              </a:rPr>
              <a:t>haracter </a:t>
            </a:r>
            <a:r>
              <a:rPr lang="en-US" b="1" dirty="0">
                <a:solidFill>
                  <a:srgbClr val="000000"/>
                </a:solidFill>
                <a:latin typeface="Roboto Slab"/>
              </a:rPr>
              <a:t>R</a:t>
            </a:r>
            <a:r>
              <a:rPr lang="en-US" b="1" i="0" dirty="0">
                <a:solidFill>
                  <a:srgbClr val="000000"/>
                </a:solidFill>
                <a:effectLst/>
                <a:latin typeface="Roboto Slab"/>
              </a:rPr>
              <a:t>ecognition</a:t>
            </a:r>
            <a:endParaRPr lang="en-US" sz="3600" b="1" i="0" dirty="0">
              <a:solidFill>
                <a:srgbClr val="474C4F"/>
              </a:solidFill>
              <a:effectLst/>
              <a:latin typeface="Source Sans Pro" panose="020B0503030403020204" pitchFamily="34" charset="0"/>
            </a:endParaRPr>
          </a:p>
          <a:p>
            <a:pPr marL="406908" indent="-342900" algn="l">
              <a:buFont typeface="Arial" panose="020B0604020202020204" pitchFamily="34" charset="0"/>
              <a:buChar char="•"/>
            </a:pPr>
            <a:r>
              <a:rPr lang="en-US" sz="1800" i="0" dirty="0" err="1">
                <a:solidFill>
                  <a:schemeClr val="bg1"/>
                </a:solidFill>
                <a:effectLst/>
                <a:latin typeface="Arial" panose="020B0604020202020204" pitchFamily="34" charset="0"/>
                <a:cs typeface="Arial" panose="020B0604020202020204" pitchFamily="34" charset="0"/>
              </a:rPr>
              <a:t>EasyOCR</a:t>
            </a:r>
            <a:r>
              <a:rPr lang="en-US" sz="1800" i="0" dirty="0">
                <a:solidFill>
                  <a:schemeClr val="bg1"/>
                </a:solidFill>
                <a:effectLst/>
                <a:latin typeface="Arial" panose="020B0604020202020204" pitchFamily="34" charset="0"/>
                <a:cs typeface="Arial" panose="020B0604020202020204" pitchFamily="34" charset="0"/>
              </a:rPr>
              <a:t> is a Python package that allows computer vision developers to effortlessly perform Optical Character Recognition</a:t>
            </a:r>
          </a:p>
          <a:p>
            <a:pPr marL="406908" indent="-342900" algn="l">
              <a:buFont typeface="Arial" panose="020B0604020202020204" pitchFamily="34" charset="0"/>
              <a:buChar char="•"/>
            </a:pPr>
            <a:r>
              <a:rPr lang="en-US" sz="1800" dirty="0">
                <a:solidFill>
                  <a:schemeClr val="bg1"/>
                </a:solidFill>
                <a:latin typeface="Arial" panose="020B0604020202020204" pitchFamily="34" charset="0"/>
                <a:cs typeface="Arial" panose="020B0604020202020204" pitchFamily="34" charset="0"/>
              </a:rPr>
              <a:t>It</a:t>
            </a:r>
            <a:r>
              <a:rPr lang="en-US" sz="1800" b="0" i="0" dirty="0">
                <a:solidFill>
                  <a:schemeClr val="bg1"/>
                </a:solidFill>
                <a:effectLst/>
                <a:latin typeface="Arial" panose="020B0604020202020204" pitchFamily="34" charset="0"/>
                <a:cs typeface="Arial" panose="020B0604020202020204" pitchFamily="34" charset="0"/>
              </a:rPr>
              <a:t> is an optical recognition library designed to read short texts such as serial numbers, expiry dates or lot codes printed on labels or on parts.</a:t>
            </a:r>
          </a:p>
          <a:p>
            <a:pPr marL="406908" indent="-342900" algn="l">
              <a:buFont typeface="Arial" panose="020B0604020202020204" pitchFamily="34" charset="0"/>
              <a:buChar char="•"/>
            </a:pPr>
            <a:r>
              <a:rPr lang="en-US" sz="1800" b="0" i="0" dirty="0">
                <a:solidFill>
                  <a:schemeClr val="bg1"/>
                </a:solidFill>
                <a:effectLst/>
                <a:latin typeface="Arial" panose="020B0604020202020204" pitchFamily="34" charset="0"/>
                <a:cs typeface="Arial" panose="020B0604020202020204" pitchFamily="34" charset="0"/>
              </a:rPr>
              <a:t>It uses an innovative segmentation method to detect blobs in the image, and then places textboxes over the detected blobs .</a:t>
            </a:r>
          </a:p>
          <a:p>
            <a:pPr marL="406908" indent="-342900" algn="l">
              <a:buFont typeface="Arial" panose="020B0604020202020204" pitchFamily="34" charset="0"/>
              <a:buChar char="•"/>
            </a:pPr>
            <a:r>
              <a:rPr lang="en-US" sz="1800" b="0" i="0" dirty="0">
                <a:solidFill>
                  <a:schemeClr val="bg1"/>
                </a:solidFill>
                <a:effectLst/>
                <a:latin typeface="Arial" panose="020B0604020202020204" pitchFamily="34" charset="0"/>
                <a:cs typeface="Arial" panose="020B0604020202020204" pitchFamily="34" charset="0"/>
              </a:rPr>
              <a:t>A character type (letter / digit / symbol / word) can be specified for each character in the text, improving recognition rate and speed. </a:t>
            </a:r>
          </a:p>
          <a:p>
            <a:pPr marL="406908" indent="-342900" algn="l">
              <a:buFont typeface="Arial" panose="020B0604020202020204" pitchFamily="34" charset="0"/>
              <a:buChar char="•"/>
            </a:pPr>
            <a:r>
              <a:rPr lang="en-US" sz="1800" b="0" i="0" dirty="0">
                <a:solidFill>
                  <a:schemeClr val="bg1"/>
                </a:solidFill>
                <a:effectLst/>
                <a:latin typeface="Arial" panose="020B0604020202020204" pitchFamily="34" charset="0"/>
                <a:cs typeface="Arial" panose="020B0604020202020204" pitchFamily="34" charset="0"/>
              </a:rPr>
              <a:t>Any Person Who Needs To Convert Documents Will Be Helped By </a:t>
            </a:r>
            <a:r>
              <a:rPr lang="en-US" sz="1800" b="0" i="0" dirty="0" err="1">
                <a:solidFill>
                  <a:schemeClr val="bg1"/>
                </a:solidFill>
                <a:effectLst/>
                <a:latin typeface="Arial" panose="020B0604020202020204" pitchFamily="34" charset="0"/>
                <a:cs typeface="Arial" panose="020B0604020202020204" pitchFamily="34" charset="0"/>
              </a:rPr>
              <a:t>EasyOCR</a:t>
            </a:r>
            <a:r>
              <a:rPr lang="en-US" sz="1800" b="0" i="0" dirty="0">
                <a:solidFill>
                  <a:schemeClr val="bg1"/>
                </a:solidFill>
                <a:effectLst/>
                <a:latin typeface="Arial" panose="020B0604020202020204" pitchFamily="34" charset="0"/>
                <a:cs typeface="Arial" panose="020B0604020202020204" pitchFamily="34" charset="0"/>
              </a:rPr>
              <a:t> Software.</a:t>
            </a:r>
          </a:p>
          <a:p>
            <a:pPr marL="406908" indent="-342900" algn="l">
              <a:buFont typeface="Arial" panose="020B0604020202020204" pitchFamily="34" charset="0"/>
              <a:buChar char="•"/>
            </a:pPr>
            <a:r>
              <a:rPr lang="en-US" sz="1800" dirty="0" err="1">
                <a:solidFill>
                  <a:schemeClr val="bg1"/>
                </a:solidFill>
                <a:latin typeface="Arial" panose="020B0604020202020204" pitchFamily="34" charset="0"/>
                <a:cs typeface="Arial" panose="020B0604020202020204" pitchFamily="34" charset="0"/>
              </a:rPr>
              <a:t>EasyOCR</a:t>
            </a:r>
            <a:r>
              <a:rPr lang="en-US" sz="1800" dirty="0">
                <a:solidFill>
                  <a:schemeClr val="bg1"/>
                </a:solidFill>
                <a:latin typeface="Arial" panose="020B0604020202020204" pitchFamily="34" charset="0"/>
                <a:cs typeface="Arial" panose="020B0604020202020204" pitchFamily="34" charset="0"/>
              </a:rPr>
              <a:t> Library supports 80+ languages.</a:t>
            </a:r>
          </a:p>
        </p:txBody>
      </p:sp>
    </p:spTree>
    <p:extLst>
      <p:ext uri="{BB962C8B-B14F-4D97-AF65-F5344CB8AC3E}">
        <p14:creationId xmlns:p14="http://schemas.microsoft.com/office/powerpoint/2010/main" val="30136377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6B894F-5B2E-4C58-B72F-6469705B25F1}"/>
              </a:ext>
            </a:extLst>
          </p:cNvPr>
          <p:cNvSpPr>
            <a:spLocks noGrp="1"/>
          </p:cNvSpPr>
          <p:nvPr>
            <p:ph type="title"/>
          </p:nvPr>
        </p:nvSpPr>
        <p:spPr/>
        <p:txBody>
          <a:bodyPr/>
          <a:lstStyle/>
          <a:p>
            <a:r>
              <a:rPr lang="en-US" sz="3600" dirty="0">
                <a:solidFill>
                  <a:srgbClr val="FF0000"/>
                </a:solidFill>
              </a:rPr>
              <a:t>Internal </a:t>
            </a:r>
            <a:r>
              <a:rPr lang="en-US" sz="3600" dirty="0" err="1">
                <a:solidFill>
                  <a:srgbClr val="FF0000"/>
                </a:solidFill>
              </a:rPr>
              <a:t>WorkFlow</a:t>
            </a:r>
            <a:endParaRPr lang="en-US" dirty="0">
              <a:solidFill>
                <a:srgbClr val="FF0000"/>
              </a:solidFill>
            </a:endParaRPr>
          </a:p>
        </p:txBody>
      </p:sp>
      <p:sp>
        <p:nvSpPr>
          <p:cNvPr id="3" name="Content Placeholder 2">
            <a:extLst>
              <a:ext uri="{FF2B5EF4-FFF2-40B4-BE49-F238E27FC236}">
                <a16:creationId xmlns:a16="http://schemas.microsoft.com/office/drawing/2014/main" id="{115D2787-54BA-49BA-8ED3-CBFC2E79362E}"/>
              </a:ext>
            </a:extLst>
          </p:cNvPr>
          <p:cNvSpPr>
            <a:spLocks noGrp="1"/>
          </p:cNvSpPr>
          <p:nvPr>
            <p:ph idx="1"/>
          </p:nvPr>
        </p:nvSpPr>
        <p:spPr/>
        <p:txBody>
          <a:bodyPr/>
          <a:lstStyle/>
          <a:p>
            <a:r>
              <a:rPr lang="en-US" dirty="0"/>
              <a:t>.</a:t>
            </a:r>
          </a:p>
        </p:txBody>
      </p:sp>
      <p:pic>
        <p:nvPicPr>
          <p:cNvPr id="1026" name="Picture 2" descr="EasyOCRWorkflow4">
            <a:extLst>
              <a:ext uri="{FF2B5EF4-FFF2-40B4-BE49-F238E27FC236}">
                <a16:creationId xmlns:a16="http://schemas.microsoft.com/office/drawing/2014/main" id="{80DBB067-71D9-45D3-BF32-402EAD898C9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3608" y="1124744"/>
            <a:ext cx="7283152" cy="56122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58369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76A789-10C2-41E6-B135-93BC520429F2}"/>
              </a:ext>
            </a:extLst>
          </p:cNvPr>
          <p:cNvSpPr>
            <a:spLocks noGrp="1"/>
          </p:cNvSpPr>
          <p:nvPr>
            <p:ph type="title"/>
          </p:nvPr>
        </p:nvSpPr>
        <p:spPr/>
        <p:txBody>
          <a:bodyPr/>
          <a:lstStyle/>
          <a:p>
            <a:r>
              <a:rPr lang="en-US" b="0" dirty="0">
                <a:solidFill>
                  <a:srgbClr val="FF0000"/>
                </a:solidFill>
                <a:latin typeface="Source Sans Pro" panose="020B0503030403020204" pitchFamily="34" charset="0"/>
              </a:rPr>
              <a:t>R</a:t>
            </a:r>
            <a:r>
              <a:rPr lang="en-US" b="0" i="0" dirty="0">
                <a:solidFill>
                  <a:srgbClr val="FF0000"/>
                </a:solidFill>
                <a:effectLst/>
                <a:latin typeface="Source Sans Pro" panose="020B0503030403020204" pitchFamily="34" charset="0"/>
              </a:rPr>
              <a:t>ecognizing Step</a:t>
            </a:r>
            <a:endParaRPr lang="en-US" dirty="0">
              <a:solidFill>
                <a:srgbClr val="FF0000"/>
              </a:solidFill>
            </a:endParaRPr>
          </a:p>
        </p:txBody>
      </p:sp>
      <p:sp>
        <p:nvSpPr>
          <p:cNvPr id="3" name="Content Placeholder 2">
            <a:extLst>
              <a:ext uri="{FF2B5EF4-FFF2-40B4-BE49-F238E27FC236}">
                <a16:creationId xmlns:a16="http://schemas.microsoft.com/office/drawing/2014/main" id="{41981ADC-D022-462D-A072-B3B2C34D6913}"/>
              </a:ext>
            </a:extLst>
          </p:cNvPr>
          <p:cNvSpPr>
            <a:spLocks noGrp="1"/>
          </p:cNvSpPr>
          <p:nvPr>
            <p:ph idx="1"/>
          </p:nvPr>
        </p:nvSpPr>
        <p:spPr>
          <a:xfrm>
            <a:off x="466725" y="1196752"/>
            <a:ext cx="11920287" cy="12560986"/>
          </a:xfrm>
        </p:spPr>
        <p:txBody>
          <a:bodyPr/>
          <a:lstStyle/>
          <a:p>
            <a:r>
              <a:rPr lang="en-US" b="1" i="0" dirty="0">
                <a:solidFill>
                  <a:srgbClr val="474C4F"/>
                </a:solidFill>
                <a:effectLst/>
                <a:latin typeface="Source Sans Pro" panose="020B0503030403020204" pitchFamily="34" charset="0"/>
              </a:rPr>
              <a:t>There are 4 steps to recognizing characters</a:t>
            </a:r>
            <a:r>
              <a:rPr lang="en-US" b="0" i="0" dirty="0">
                <a:solidFill>
                  <a:srgbClr val="474C4F"/>
                </a:solidFill>
                <a:effectLst/>
                <a:latin typeface="Source Sans Pro" panose="020B0503030403020204" pitchFamily="34" charset="0"/>
              </a:rPr>
              <a:t>:</a:t>
            </a:r>
          </a:p>
          <a:p>
            <a:r>
              <a:rPr lang="en-US" dirty="0">
                <a:solidFill>
                  <a:schemeClr val="bg1"/>
                </a:solidFill>
                <a:latin typeface="Source Sans Pro" panose="020B0503030403020204" pitchFamily="34" charset="0"/>
              </a:rPr>
              <a:t> </a:t>
            </a:r>
            <a:r>
              <a:rPr lang="en-US" b="0" i="0" dirty="0">
                <a:solidFill>
                  <a:schemeClr val="bg1"/>
                </a:solidFill>
                <a:effectLst/>
                <a:latin typeface="Source Sans Pro" panose="020B0503030403020204" pitchFamily="34" charset="0"/>
              </a:rPr>
              <a:t>1. Raw image    </a:t>
            </a:r>
          </a:p>
          <a:p>
            <a:endParaRPr lang="en-US" b="0" i="0" dirty="0">
              <a:solidFill>
                <a:schemeClr val="bg1"/>
              </a:solidFill>
              <a:effectLst/>
              <a:latin typeface="Source Sans Pro" panose="020B0503030403020204" pitchFamily="34" charset="0"/>
            </a:endParaRPr>
          </a:p>
          <a:p>
            <a:endParaRPr lang="en-US" b="0" i="0" dirty="0">
              <a:solidFill>
                <a:schemeClr val="bg1"/>
              </a:solidFill>
              <a:effectLst/>
              <a:latin typeface="Source Sans Pro" panose="020B0503030403020204" pitchFamily="34" charset="0"/>
            </a:endParaRPr>
          </a:p>
          <a:p>
            <a:r>
              <a:rPr lang="en-US" b="0" i="0" dirty="0">
                <a:solidFill>
                  <a:schemeClr val="bg1"/>
                </a:solidFill>
                <a:effectLst/>
                <a:latin typeface="Source Sans Pro" panose="020B0503030403020204" pitchFamily="34" charset="0"/>
              </a:rPr>
              <a:t>2. Object segmentation</a:t>
            </a:r>
          </a:p>
          <a:p>
            <a:r>
              <a:rPr lang="en-US" b="0" i="0" dirty="0">
                <a:solidFill>
                  <a:schemeClr val="bg1"/>
                </a:solidFill>
                <a:effectLst/>
                <a:latin typeface="Source Sans Pro" panose="020B0503030403020204" pitchFamily="34" charset="0"/>
              </a:rPr>
              <a:t>     (</a:t>
            </a:r>
            <a:r>
              <a:rPr lang="en-US" sz="1600" b="0" i="0" dirty="0">
                <a:solidFill>
                  <a:schemeClr val="bg1"/>
                </a:solidFill>
                <a:effectLst/>
                <a:latin typeface="Source Sans Pro" panose="020B0503030403020204" pitchFamily="34" charset="0"/>
              </a:rPr>
              <a:t>Segmenting image characters based on pixels)</a:t>
            </a:r>
          </a:p>
          <a:p>
            <a:endParaRPr lang="en-US" dirty="0">
              <a:solidFill>
                <a:schemeClr val="bg1"/>
              </a:solidFill>
              <a:latin typeface="Source Sans Pro" panose="020B0503030403020204" pitchFamily="34" charset="0"/>
            </a:endParaRPr>
          </a:p>
          <a:p>
            <a:r>
              <a:rPr lang="en-US" b="0" i="0" dirty="0">
                <a:solidFill>
                  <a:schemeClr val="bg1"/>
                </a:solidFill>
                <a:effectLst/>
                <a:latin typeface="Source Sans Pro" panose="020B0503030403020204" pitchFamily="34" charset="0"/>
              </a:rPr>
              <a:t>3. Character isolation                               </a:t>
            </a:r>
          </a:p>
          <a:p>
            <a:endParaRPr lang="en-US" b="0" i="0" dirty="0">
              <a:solidFill>
                <a:schemeClr val="bg1"/>
              </a:solidFill>
              <a:effectLst/>
              <a:latin typeface="Source Sans Pro" panose="020B0503030403020204" pitchFamily="34" charset="0"/>
            </a:endParaRPr>
          </a:p>
          <a:p>
            <a:r>
              <a:rPr lang="en-US" b="0" i="0" dirty="0">
                <a:solidFill>
                  <a:schemeClr val="bg1"/>
                </a:solidFill>
                <a:effectLst/>
                <a:latin typeface="Source Sans Pro" panose="020B0503030403020204" pitchFamily="34" charset="0"/>
              </a:rPr>
              <a:t>4. Character recognition              </a:t>
            </a:r>
            <a:endParaRPr lang="en-US" dirty="0">
              <a:solidFill>
                <a:schemeClr val="bg1"/>
              </a:solidFill>
            </a:endParaRPr>
          </a:p>
        </p:txBody>
      </p:sp>
      <p:pic>
        <p:nvPicPr>
          <p:cNvPr id="2050" name="Picture 2">
            <a:extLst>
              <a:ext uri="{FF2B5EF4-FFF2-40B4-BE49-F238E27FC236}">
                <a16:creationId xmlns:a16="http://schemas.microsoft.com/office/drawing/2014/main" id="{A47DCF2C-4EDA-4F3D-9CDF-C64B906EBB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69890" y="1825116"/>
            <a:ext cx="2253978" cy="67592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78A39480-6154-42C5-A7E1-680B1ABC35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31518" y="2987492"/>
            <a:ext cx="2130722" cy="86409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DE2CCF59-2015-494C-8538-EEC4AAFA962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69599" y="4266070"/>
            <a:ext cx="2375321" cy="1045071"/>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8EEC060A-C08E-4F1C-8569-B16EA637294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24373" y="5433268"/>
            <a:ext cx="2099495" cy="10929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79225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6B894F-5B2E-4C58-B72F-6469705B25F1}"/>
              </a:ext>
            </a:extLst>
          </p:cNvPr>
          <p:cNvSpPr>
            <a:spLocks noGrp="1"/>
          </p:cNvSpPr>
          <p:nvPr>
            <p:ph type="title"/>
          </p:nvPr>
        </p:nvSpPr>
        <p:spPr/>
        <p:txBody>
          <a:bodyPr/>
          <a:lstStyle/>
          <a:p>
            <a:r>
              <a:rPr lang="en-US" sz="3600" dirty="0">
                <a:solidFill>
                  <a:srgbClr val="FF0000"/>
                </a:solidFill>
              </a:rPr>
              <a:t>Image Processing</a:t>
            </a:r>
            <a:endParaRPr lang="en-US" dirty="0">
              <a:solidFill>
                <a:srgbClr val="FF0000"/>
              </a:solidFill>
            </a:endParaRPr>
          </a:p>
        </p:txBody>
      </p:sp>
      <p:sp>
        <p:nvSpPr>
          <p:cNvPr id="3" name="Content Placeholder 2">
            <a:extLst>
              <a:ext uri="{FF2B5EF4-FFF2-40B4-BE49-F238E27FC236}">
                <a16:creationId xmlns:a16="http://schemas.microsoft.com/office/drawing/2014/main" id="{115D2787-54BA-49BA-8ED3-CBFC2E79362E}"/>
              </a:ext>
            </a:extLst>
          </p:cNvPr>
          <p:cNvSpPr>
            <a:spLocks noGrp="1"/>
          </p:cNvSpPr>
          <p:nvPr>
            <p:ph idx="1"/>
          </p:nvPr>
        </p:nvSpPr>
        <p:spPr>
          <a:xfrm>
            <a:off x="426368" y="1340768"/>
            <a:ext cx="8250088" cy="5136034"/>
          </a:xfrm>
        </p:spPr>
        <p:txBody>
          <a:bodyPr>
            <a:normAutofit/>
          </a:bodyPr>
          <a:lstStyle/>
          <a:p>
            <a:r>
              <a:rPr lang="en-US" dirty="0" err="1"/>
              <a:t>Grayscaling</a:t>
            </a:r>
            <a:r>
              <a:rPr lang="en-US" dirty="0"/>
              <a:t> Smoothing: </a:t>
            </a:r>
            <a:r>
              <a:rPr lang="en-US" sz="1600" b="0" dirty="0">
                <a:solidFill>
                  <a:srgbClr val="008000"/>
                </a:solidFill>
                <a:effectLst/>
                <a:cs typeface="Arial" panose="020B0604020202020204" pitchFamily="34" charset="0"/>
              </a:rPr>
              <a:t>A grayscale (or </a:t>
            </a:r>
            <a:r>
              <a:rPr lang="en-US" sz="1600" b="0" dirty="0" err="1">
                <a:solidFill>
                  <a:srgbClr val="008000"/>
                </a:solidFill>
                <a:effectLst/>
                <a:cs typeface="Arial" panose="020B0604020202020204" pitchFamily="34" charset="0"/>
              </a:rPr>
              <a:t>graylevel</a:t>
            </a:r>
            <a:r>
              <a:rPr lang="en-US" sz="1600" b="0" dirty="0">
                <a:solidFill>
                  <a:srgbClr val="008000"/>
                </a:solidFill>
                <a:effectLst/>
                <a:cs typeface="Arial" panose="020B0604020202020204" pitchFamily="34" charset="0"/>
              </a:rPr>
              <a:t>) image is simply an image in which the only colors are shades of gray. The reason for differentiating such images from any other sort of color image is   that less information needs to be provided for each pixel.</a:t>
            </a:r>
            <a:endParaRPr lang="en-US" sz="1600" b="0" dirty="0">
              <a:solidFill>
                <a:srgbClr val="000000"/>
              </a:solidFill>
              <a:effectLst/>
              <a:cs typeface="Arial" panose="020B0604020202020204" pitchFamily="34" charset="0"/>
            </a:endParaRPr>
          </a:p>
          <a:p>
            <a:r>
              <a:rPr lang="en-US" dirty="0"/>
              <a:t>Blurring Smoothing: </a:t>
            </a:r>
            <a:r>
              <a:rPr lang="en-US" sz="1600" b="0" dirty="0">
                <a:solidFill>
                  <a:srgbClr val="008000"/>
                </a:solidFill>
                <a:effectLst/>
              </a:rPr>
              <a:t>Blurring of an image removes “outlier” pixels that may be noise in the image.</a:t>
            </a:r>
            <a:r>
              <a:rPr lang="en-US" sz="1600" dirty="0">
                <a:solidFill>
                  <a:srgbClr val="000000"/>
                </a:solidFill>
              </a:rPr>
              <a:t> </a:t>
            </a:r>
            <a:r>
              <a:rPr lang="en-US" sz="1600" b="0" dirty="0">
                <a:solidFill>
                  <a:srgbClr val="008000"/>
                </a:solidFill>
                <a:effectLst/>
              </a:rPr>
              <a:t>Blurring is an example of applying a low-pass filter to an image. In computer vision, the term “lowpass filter” applies to removing noise from an image while leaving the        majority of the image intact.  </a:t>
            </a:r>
          </a:p>
          <a:p>
            <a:r>
              <a:rPr lang="en-US" dirty="0"/>
              <a:t>Image Threshold Smoothing:  </a:t>
            </a:r>
            <a:r>
              <a:rPr lang="en-US" sz="1600" b="0" dirty="0">
                <a:solidFill>
                  <a:srgbClr val="008000"/>
                </a:solidFill>
                <a:effectLst/>
                <a:cs typeface="Arial" panose="020B0604020202020204" pitchFamily="34" charset="0"/>
              </a:rPr>
              <a:t>Image thresholding is a simple form of image segmentation. It is a way to create a </a:t>
            </a:r>
            <a:r>
              <a:rPr lang="en-US" sz="1600" b="0" dirty="0" err="1">
                <a:solidFill>
                  <a:srgbClr val="008000"/>
                </a:solidFill>
                <a:effectLst/>
                <a:cs typeface="Arial" panose="020B0604020202020204" pitchFamily="34" charset="0"/>
              </a:rPr>
              <a:t>binaryimage</a:t>
            </a:r>
            <a:r>
              <a:rPr lang="en-US" sz="1600" b="0" dirty="0">
                <a:solidFill>
                  <a:srgbClr val="008000"/>
                </a:solidFill>
                <a:effectLst/>
                <a:cs typeface="Arial" panose="020B0604020202020204" pitchFamily="34" charset="0"/>
              </a:rPr>
              <a:t> from a grayscale or full color image. This is typically done in order to separate "object" or foreground pixels from background pixels to help in image processing.</a:t>
            </a:r>
          </a:p>
          <a:p>
            <a:pPr>
              <a:lnSpc>
                <a:spcPct val="150000"/>
              </a:lnSpc>
              <a:spcBef>
                <a:spcPts val="400"/>
              </a:spcBef>
            </a:pPr>
            <a:r>
              <a:rPr lang="en-US" dirty="0"/>
              <a:t>Python Function to increase Image Resolution:  </a:t>
            </a:r>
            <a:endParaRPr lang="en-US" dirty="0">
              <a:solidFill>
                <a:srgbClr val="008000"/>
              </a:solidFill>
              <a:cs typeface="Arial" panose="020B0604020202020204" pitchFamily="34" charset="0"/>
            </a:endParaRPr>
          </a:p>
          <a:p>
            <a:pPr>
              <a:lnSpc>
                <a:spcPct val="0"/>
              </a:lnSpc>
              <a:spcBef>
                <a:spcPts val="400"/>
              </a:spcBef>
            </a:pPr>
            <a:r>
              <a:rPr lang="en-US" sz="1600" b="0" dirty="0">
                <a:solidFill>
                  <a:srgbClr val="008000"/>
                </a:solidFill>
                <a:effectLst/>
                <a:cs typeface="Arial" panose="020B0604020202020204" pitchFamily="34" charset="0"/>
              </a:rPr>
              <a:t>Python provides a method to extensively save images with desired image quality.</a:t>
            </a:r>
            <a:endParaRPr lang="en-US" sz="1600" b="0" dirty="0">
              <a:solidFill>
                <a:srgbClr val="000000"/>
              </a:solidFill>
              <a:effectLst/>
              <a:cs typeface="Arial" panose="020B0604020202020204" pitchFamily="34" charset="0"/>
            </a:endParaRPr>
          </a:p>
        </p:txBody>
      </p:sp>
    </p:spTree>
    <p:extLst>
      <p:ext uri="{BB962C8B-B14F-4D97-AF65-F5344CB8AC3E}">
        <p14:creationId xmlns:p14="http://schemas.microsoft.com/office/powerpoint/2010/main" val="33747219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17F3-C0F1-4CE0-B544-2CB64E244671}"/>
              </a:ext>
            </a:extLst>
          </p:cNvPr>
          <p:cNvSpPr>
            <a:spLocks noGrp="1"/>
          </p:cNvSpPr>
          <p:nvPr>
            <p:ph type="title"/>
          </p:nvPr>
        </p:nvSpPr>
        <p:spPr/>
        <p:txBody>
          <a:bodyPr/>
          <a:lstStyle/>
          <a:p>
            <a:r>
              <a:rPr lang="en-IN" sz="3600" dirty="0">
                <a:solidFill>
                  <a:srgbClr val="FF0000"/>
                </a:solidFill>
              </a:rPr>
              <a:t>Working (</a:t>
            </a:r>
            <a:r>
              <a:rPr lang="en-IN" sz="3600" dirty="0" err="1">
                <a:solidFill>
                  <a:srgbClr val="FF0000"/>
                </a:solidFill>
              </a:rPr>
              <a:t>EasyOCR</a:t>
            </a:r>
            <a:r>
              <a:rPr lang="en-IN" sz="3600" dirty="0">
                <a:solidFill>
                  <a:srgbClr val="FF0000"/>
                </a:solidFill>
              </a:rPr>
              <a:t>)</a:t>
            </a:r>
            <a:endParaRPr lang="en-US" sz="3600" dirty="0"/>
          </a:p>
        </p:txBody>
      </p:sp>
      <p:sp>
        <p:nvSpPr>
          <p:cNvPr id="4" name="Content Placeholder 3">
            <a:extLst>
              <a:ext uri="{FF2B5EF4-FFF2-40B4-BE49-F238E27FC236}">
                <a16:creationId xmlns:a16="http://schemas.microsoft.com/office/drawing/2014/main" id="{BCBD2FF9-C7C4-43D8-9E06-79F9BCC86DC9}"/>
              </a:ext>
            </a:extLst>
          </p:cNvPr>
          <p:cNvSpPr>
            <a:spLocks noGrp="1"/>
          </p:cNvSpPr>
          <p:nvPr>
            <p:ph idx="1"/>
          </p:nvPr>
        </p:nvSpPr>
        <p:spPr/>
        <p:txBody>
          <a:bodyPr/>
          <a:lstStyle/>
          <a:p>
            <a:endParaRPr lang="en-IN"/>
          </a:p>
        </p:txBody>
      </p:sp>
      <p:pic>
        <p:nvPicPr>
          <p:cNvPr id="7" name="Picture 6">
            <a:extLst>
              <a:ext uri="{FF2B5EF4-FFF2-40B4-BE49-F238E27FC236}">
                <a16:creationId xmlns:a16="http://schemas.microsoft.com/office/drawing/2014/main" id="{AF40AA06-1891-4992-AA74-86BD9C6EE03E}"/>
              </a:ext>
            </a:extLst>
          </p:cNvPr>
          <p:cNvPicPr>
            <a:picLocks noChangeAspect="1"/>
          </p:cNvPicPr>
          <p:nvPr/>
        </p:nvPicPr>
        <p:blipFill>
          <a:blip r:embed="rId2"/>
          <a:stretch>
            <a:fillRect/>
          </a:stretch>
        </p:blipFill>
        <p:spPr>
          <a:xfrm>
            <a:off x="503548" y="1057124"/>
            <a:ext cx="8136904" cy="5280050"/>
          </a:xfrm>
          <a:prstGeom prst="rect">
            <a:avLst/>
          </a:prstGeom>
        </p:spPr>
      </p:pic>
      <p:sp>
        <p:nvSpPr>
          <p:cNvPr id="6" name="TextBox 5">
            <a:extLst>
              <a:ext uri="{FF2B5EF4-FFF2-40B4-BE49-F238E27FC236}">
                <a16:creationId xmlns:a16="http://schemas.microsoft.com/office/drawing/2014/main" id="{C5E46B55-B09B-46FB-9712-EFECEE95CD22}"/>
              </a:ext>
            </a:extLst>
          </p:cNvPr>
          <p:cNvSpPr txBox="1"/>
          <p:nvPr/>
        </p:nvSpPr>
        <p:spPr>
          <a:xfrm>
            <a:off x="1952836" y="6337174"/>
            <a:ext cx="5238328" cy="369332"/>
          </a:xfrm>
          <a:prstGeom prst="rect">
            <a:avLst/>
          </a:prstGeom>
          <a:noFill/>
        </p:spPr>
        <p:txBody>
          <a:bodyPr wrap="square">
            <a:spAutoFit/>
          </a:bodyPr>
          <a:lstStyle/>
          <a:p>
            <a:r>
              <a:rPr lang="en-IN" sz="1800" u="sng" dirty="0">
                <a:solidFill>
                  <a:schemeClr val="bg1"/>
                </a:solidFill>
              </a:rPr>
              <a:t>Hindi</a:t>
            </a:r>
            <a:r>
              <a:rPr lang="en-IN" u="sng" dirty="0">
                <a:solidFill>
                  <a:schemeClr val="bg1"/>
                </a:solidFill>
              </a:rPr>
              <a:t>-</a:t>
            </a:r>
            <a:r>
              <a:rPr lang="en-IN" sz="1800" u="sng" dirty="0">
                <a:solidFill>
                  <a:schemeClr val="bg1"/>
                </a:solidFill>
              </a:rPr>
              <a:t>English Text Recognition Using </a:t>
            </a:r>
            <a:r>
              <a:rPr lang="en-IN" sz="1800" u="sng" dirty="0" err="1">
                <a:solidFill>
                  <a:schemeClr val="bg1"/>
                </a:solidFill>
              </a:rPr>
              <a:t>EasyOCR</a:t>
            </a:r>
            <a:endParaRPr lang="en-IN" sz="1800" u="sng" dirty="0">
              <a:solidFill>
                <a:schemeClr val="bg1"/>
              </a:solidFill>
            </a:endParaRPr>
          </a:p>
        </p:txBody>
      </p:sp>
    </p:spTree>
    <p:extLst>
      <p:ext uri="{BB962C8B-B14F-4D97-AF65-F5344CB8AC3E}">
        <p14:creationId xmlns:p14="http://schemas.microsoft.com/office/powerpoint/2010/main" val="1673412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17F3-C0F1-4CE0-B544-2CB64E244671}"/>
              </a:ext>
            </a:extLst>
          </p:cNvPr>
          <p:cNvSpPr>
            <a:spLocks noGrp="1"/>
          </p:cNvSpPr>
          <p:nvPr>
            <p:ph type="title"/>
          </p:nvPr>
        </p:nvSpPr>
        <p:spPr/>
        <p:txBody>
          <a:bodyPr/>
          <a:lstStyle/>
          <a:p>
            <a:r>
              <a:rPr lang="en-IN" sz="3600" dirty="0">
                <a:solidFill>
                  <a:srgbClr val="FF0000"/>
                </a:solidFill>
              </a:rPr>
              <a:t>Working (</a:t>
            </a:r>
            <a:r>
              <a:rPr lang="en-IN" sz="3600" dirty="0" err="1">
                <a:solidFill>
                  <a:srgbClr val="FF0000"/>
                </a:solidFill>
              </a:rPr>
              <a:t>EasyOCR</a:t>
            </a:r>
            <a:r>
              <a:rPr lang="en-IN" sz="3600" dirty="0">
                <a:solidFill>
                  <a:srgbClr val="FF0000"/>
                </a:solidFill>
              </a:rPr>
              <a:t>)</a:t>
            </a:r>
            <a:endParaRPr lang="en-US" sz="3600" dirty="0"/>
          </a:p>
        </p:txBody>
      </p:sp>
      <p:pic>
        <p:nvPicPr>
          <p:cNvPr id="5" name="Picture 4">
            <a:extLst>
              <a:ext uri="{FF2B5EF4-FFF2-40B4-BE49-F238E27FC236}">
                <a16:creationId xmlns:a16="http://schemas.microsoft.com/office/drawing/2014/main" id="{14F9B57B-EE01-40F5-A77B-FEED6F23FBAC}"/>
              </a:ext>
            </a:extLst>
          </p:cNvPr>
          <p:cNvPicPr>
            <a:picLocks noChangeAspect="1"/>
          </p:cNvPicPr>
          <p:nvPr/>
        </p:nvPicPr>
        <p:blipFill>
          <a:blip r:embed="rId2"/>
          <a:stretch>
            <a:fillRect/>
          </a:stretch>
        </p:blipFill>
        <p:spPr>
          <a:xfrm>
            <a:off x="237719" y="1589546"/>
            <a:ext cx="8668562" cy="3678907"/>
          </a:xfrm>
          <a:prstGeom prst="rect">
            <a:avLst/>
          </a:prstGeom>
        </p:spPr>
      </p:pic>
      <p:sp>
        <p:nvSpPr>
          <p:cNvPr id="6" name="TextBox 5">
            <a:extLst>
              <a:ext uri="{FF2B5EF4-FFF2-40B4-BE49-F238E27FC236}">
                <a16:creationId xmlns:a16="http://schemas.microsoft.com/office/drawing/2014/main" id="{1EEF6DDA-F136-4F05-88EE-D3E275E66255}"/>
              </a:ext>
            </a:extLst>
          </p:cNvPr>
          <p:cNvSpPr txBox="1"/>
          <p:nvPr/>
        </p:nvSpPr>
        <p:spPr>
          <a:xfrm>
            <a:off x="2235142" y="5400765"/>
            <a:ext cx="4673715" cy="400110"/>
          </a:xfrm>
          <a:prstGeom prst="rect">
            <a:avLst/>
          </a:prstGeom>
          <a:noFill/>
        </p:spPr>
        <p:txBody>
          <a:bodyPr wrap="none" rtlCol="0">
            <a:spAutoFit/>
          </a:bodyPr>
          <a:lstStyle/>
          <a:p>
            <a:r>
              <a:rPr lang="en-IN" sz="2000" u="sng" dirty="0">
                <a:solidFill>
                  <a:schemeClr val="bg1"/>
                </a:solidFill>
              </a:rPr>
              <a:t>Hindi Text Recognition Using </a:t>
            </a:r>
            <a:r>
              <a:rPr lang="en-IN" sz="2000" u="sng" dirty="0" err="1">
                <a:solidFill>
                  <a:schemeClr val="bg1"/>
                </a:solidFill>
              </a:rPr>
              <a:t>EasyOCR</a:t>
            </a:r>
            <a:endParaRPr lang="en-IN" sz="2000" u="sng" dirty="0">
              <a:solidFill>
                <a:schemeClr val="bg1"/>
              </a:solidFill>
            </a:endParaRPr>
          </a:p>
        </p:txBody>
      </p:sp>
    </p:spTree>
    <p:extLst>
      <p:ext uri="{BB962C8B-B14F-4D97-AF65-F5344CB8AC3E}">
        <p14:creationId xmlns:p14="http://schemas.microsoft.com/office/powerpoint/2010/main" val="33320513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17F3-C0F1-4CE0-B544-2CB64E244671}"/>
              </a:ext>
            </a:extLst>
          </p:cNvPr>
          <p:cNvSpPr>
            <a:spLocks noGrp="1"/>
          </p:cNvSpPr>
          <p:nvPr>
            <p:ph type="title"/>
          </p:nvPr>
        </p:nvSpPr>
        <p:spPr/>
        <p:txBody>
          <a:bodyPr/>
          <a:lstStyle/>
          <a:p>
            <a:r>
              <a:rPr lang="en-IN" sz="3600" dirty="0">
                <a:solidFill>
                  <a:srgbClr val="FF0000"/>
                </a:solidFill>
              </a:rPr>
              <a:t>Working (</a:t>
            </a:r>
            <a:r>
              <a:rPr lang="en-IN" sz="3600" dirty="0" err="1">
                <a:solidFill>
                  <a:srgbClr val="FF0000"/>
                </a:solidFill>
              </a:rPr>
              <a:t>EasyOCR</a:t>
            </a:r>
            <a:r>
              <a:rPr lang="en-IN" sz="3600" dirty="0">
                <a:solidFill>
                  <a:srgbClr val="FF0000"/>
                </a:solidFill>
              </a:rPr>
              <a:t>)</a:t>
            </a:r>
            <a:endParaRPr lang="en-US" sz="3600" dirty="0"/>
          </a:p>
        </p:txBody>
      </p:sp>
      <p:sp>
        <p:nvSpPr>
          <p:cNvPr id="6" name="TextBox 5">
            <a:extLst>
              <a:ext uri="{FF2B5EF4-FFF2-40B4-BE49-F238E27FC236}">
                <a16:creationId xmlns:a16="http://schemas.microsoft.com/office/drawing/2014/main" id="{1EEF6DDA-F136-4F05-88EE-D3E275E66255}"/>
              </a:ext>
            </a:extLst>
          </p:cNvPr>
          <p:cNvSpPr txBox="1"/>
          <p:nvPr/>
        </p:nvSpPr>
        <p:spPr>
          <a:xfrm>
            <a:off x="1747387" y="5805264"/>
            <a:ext cx="5649225" cy="400110"/>
          </a:xfrm>
          <a:prstGeom prst="rect">
            <a:avLst/>
          </a:prstGeom>
          <a:noFill/>
        </p:spPr>
        <p:txBody>
          <a:bodyPr wrap="square" rtlCol="0">
            <a:spAutoFit/>
          </a:bodyPr>
          <a:lstStyle/>
          <a:p>
            <a:r>
              <a:rPr lang="en-IN" sz="2000" u="sng" dirty="0">
                <a:solidFill>
                  <a:schemeClr val="bg1"/>
                </a:solidFill>
              </a:rPr>
              <a:t>Hindi-English Text Recognition Using </a:t>
            </a:r>
            <a:r>
              <a:rPr lang="en-IN" sz="2000" u="sng" dirty="0" err="1">
                <a:solidFill>
                  <a:schemeClr val="bg1"/>
                </a:solidFill>
              </a:rPr>
              <a:t>EasyOCR</a:t>
            </a:r>
            <a:endParaRPr lang="en-IN" sz="2000" u="sng" dirty="0">
              <a:solidFill>
                <a:schemeClr val="bg1"/>
              </a:solidFill>
            </a:endParaRPr>
          </a:p>
        </p:txBody>
      </p:sp>
      <p:pic>
        <p:nvPicPr>
          <p:cNvPr id="4" name="Picture 3">
            <a:extLst>
              <a:ext uri="{FF2B5EF4-FFF2-40B4-BE49-F238E27FC236}">
                <a16:creationId xmlns:a16="http://schemas.microsoft.com/office/drawing/2014/main" id="{22E08681-F047-4DDF-AC27-94FB474BD1A2}"/>
              </a:ext>
            </a:extLst>
          </p:cNvPr>
          <p:cNvPicPr>
            <a:picLocks noChangeAspect="1"/>
          </p:cNvPicPr>
          <p:nvPr/>
        </p:nvPicPr>
        <p:blipFill>
          <a:blip r:embed="rId2"/>
          <a:stretch>
            <a:fillRect/>
          </a:stretch>
        </p:blipFill>
        <p:spPr>
          <a:xfrm>
            <a:off x="-7897" y="1124020"/>
            <a:ext cx="9144000" cy="4542339"/>
          </a:xfrm>
          <a:prstGeom prst="rect">
            <a:avLst/>
          </a:prstGeom>
        </p:spPr>
      </p:pic>
    </p:spTree>
    <p:extLst>
      <p:ext uri="{BB962C8B-B14F-4D97-AF65-F5344CB8AC3E}">
        <p14:creationId xmlns:p14="http://schemas.microsoft.com/office/powerpoint/2010/main" val="31396546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08FCA36-5B8C-4C1B-9146-0695951B5314}"/>
              </a:ext>
            </a:extLst>
          </p:cNvPr>
          <p:cNvSpPr>
            <a:spLocks noGrp="1"/>
          </p:cNvSpPr>
          <p:nvPr>
            <p:ph idx="1"/>
          </p:nvPr>
        </p:nvSpPr>
        <p:spPr>
          <a:xfrm>
            <a:off x="1943708" y="2575756"/>
            <a:ext cx="5256584" cy="1706488"/>
          </a:xfrm>
        </p:spPr>
        <p:txBody>
          <a:bodyPr>
            <a:noAutofit/>
          </a:bodyPr>
          <a:lstStyle/>
          <a:p>
            <a:pPr marL="64008" indent="0" algn="ctr">
              <a:buNone/>
            </a:pPr>
            <a:r>
              <a:rPr lang="en-IN" sz="4800" b="1" dirty="0">
                <a:solidFill>
                  <a:schemeClr val="accent6">
                    <a:lumMod val="75000"/>
                  </a:schemeClr>
                </a:solidFill>
              </a:rPr>
              <a:t>Project Live Demonstration</a:t>
            </a:r>
          </a:p>
        </p:txBody>
      </p:sp>
    </p:spTree>
    <p:extLst>
      <p:ext uri="{BB962C8B-B14F-4D97-AF65-F5344CB8AC3E}">
        <p14:creationId xmlns:p14="http://schemas.microsoft.com/office/powerpoint/2010/main" val="19696826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74E0F1-587C-4EDD-B60D-EC0FC224557E}"/>
              </a:ext>
            </a:extLst>
          </p:cNvPr>
          <p:cNvSpPr>
            <a:spLocks noGrp="1"/>
          </p:cNvSpPr>
          <p:nvPr>
            <p:ph type="title"/>
          </p:nvPr>
        </p:nvSpPr>
        <p:spPr>
          <a:xfrm>
            <a:off x="323528" y="228600"/>
            <a:ext cx="4638674" cy="675926"/>
          </a:xfrm>
        </p:spPr>
        <p:txBody>
          <a:bodyPr/>
          <a:lstStyle/>
          <a:p>
            <a:r>
              <a:rPr lang="en-IN" sz="3600" b="1" dirty="0" err="1">
                <a:solidFill>
                  <a:srgbClr val="FF0000"/>
                </a:solidFill>
                <a:effectLst/>
                <a:latin typeface="Cambria Math" panose="02040503050406030204" pitchFamily="18" charset="0"/>
                <a:ea typeface="Calibri" panose="020F0502020204030204" pitchFamily="34" charset="0"/>
                <a:cs typeface="Times New Roman" panose="02020603050405020304" pitchFamily="18" charset="0"/>
              </a:rPr>
              <a:t>EasyOCR</a:t>
            </a:r>
            <a:r>
              <a:rPr lang="en-IN" sz="3600" b="1" dirty="0">
                <a:solidFill>
                  <a:srgbClr val="FF0000"/>
                </a:solidFill>
                <a:effectLst/>
                <a:latin typeface="Cambria Math" panose="02040503050406030204" pitchFamily="18" charset="0"/>
                <a:ea typeface="Calibri" panose="020F0502020204030204" pitchFamily="34" charset="0"/>
                <a:cs typeface="Times New Roman" panose="02020603050405020304" pitchFamily="18" charset="0"/>
              </a:rPr>
              <a:t> RESULTS</a:t>
            </a:r>
            <a:endParaRPr lang="en-US" sz="6600" dirty="0">
              <a:solidFill>
                <a:srgbClr val="FF0000"/>
              </a:solidFill>
            </a:endParaRPr>
          </a:p>
        </p:txBody>
      </p:sp>
      <p:graphicFrame>
        <p:nvGraphicFramePr>
          <p:cNvPr id="4" name="Content Placeholder 3">
            <a:extLst>
              <a:ext uri="{FF2B5EF4-FFF2-40B4-BE49-F238E27FC236}">
                <a16:creationId xmlns:a16="http://schemas.microsoft.com/office/drawing/2014/main" id="{65A8D8E4-B31C-432A-A8AB-1DB04C34DDA2}"/>
              </a:ext>
            </a:extLst>
          </p:cNvPr>
          <p:cNvGraphicFramePr>
            <a:graphicFrameLocks noGrp="1"/>
          </p:cNvGraphicFramePr>
          <p:nvPr>
            <p:ph idx="1"/>
            <p:extLst>
              <p:ext uri="{D42A27DB-BD31-4B8C-83A1-F6EECF244321}">
                <p14:modId xmlns:p14="http://schemas.microsoft.com/office/powerpoint/2010/main" val="1369057702"/>
              </p:ext>
            </p:extLst>
          </p:nvPr>
        </p:nvGraphicFramePr>
        <p:xfrm>
          <a:off x="466726" y="938487"/>
          <a:ext cx="8209728" cy="5816028"/>
        </p:xfrm>
        <a:graphic>
          <a:graphicData uri="http://schemas.openxmlformats.org/drawingml/2006/table">
            <a:tbl>
              <a:tblPr firstRow="1" firstCol="1" bandRow="1">
                <a:tableStyleId>{5C22544A-7EE6-4342-B048-85BDC9FD1C3A}</a:tableStyleId>
              </a:tblPr>
              <a:tblGrid>
                <a:gridCol w="1440978">
                  <a:extLst>
                    <a:ext uri="{9D8B030D-6E8A-4147-A177-3AD203B41FA5}">
                      <a16:colId xmlns:a16="http://schemas.microsoft.com/office/drawing/2014/main" val="1574025378"/>
                    </a:ext>
                  </a:extLst>
                </a:gridCol>
                <a:gridCol w="1408829">
                  <a:extLst>
                    <a:ext uri="{9D8B030D-6E8A-4147-A177-3AD203B41FA5}">
                      <a16:colId xmlns:a16="http://schemas.microsoft.com/office/drawing/2014/main" val="2744953621"/>
                    </a:ext>
                  </a:extLst>
                </a:gridCol>
                <a:gridCol w="1580254">
                  <a:extLst>
                    <a:ext uri="{9D8B030D-6E8A-4147-A177-3AD203B41FA5}">
                      <a16:colId xmlns:a16="http://schemas.microsoft.com/office/drawing/2014/main" val="303892776"/>
                    </a:ext>
                  </a:extLst>
                </a:gridCol>
                <a:gridCol w="1259889">
                  <a:extLst>
                    <a:ext uri="{9D8B030D-6E8A-4147-A177-3AD203B41FA5}">
                      <a16:colId xmlns:a16="http://schemas.microsoft.com/office/drawing/2014/main" val="1963861825"/>
                    </a:ext>
                  </a:extLst>
                </a:gridCol>
                <a:gridCol w="1259889">
                  <a:extLst>
                    <a:ext uri="{9D8B030D-6E8A-4147-A177-3AD203B41FA5}">
                      <a16:colId xmlns:a16="http://schemas.microsoft.com/office/drawing/2014/main" val="1386314815"/>
                    </a:ext>
                  </a:extLst>
                </a:gridCol>
                <a:gridCol w="1259889">
                  <a:extLst>
                    <a:ext uri="{9D8B030D-6E8A-4147-A177-3AD203B41FA5}">
                      <a16:colId xmlns:a16="http://schemas.microsoft.com/office/drawing/2014/main" val="765120490"/>
                    </a:ext>
                  </a:extLst>
                </a:gridCol>
              </a:tblGrid>
              <a:tr h="1050353">
                <a:tc>
                  <a:txBody>
                    <a:bodyPr/>
                    <a:lstStyle/>
                    <a:p>
                      <a:pPr>
                        <a:lnSpc>
                          <a:spcPct val="107000"/>
                        </a:lnSpc>
                        <a:spcAft>
                          <a:spcPts val="800"/>
                        </a:spcAft>
                      </a:pPr>
                      <a:r>
                        <a:rPr lang="en-IN" sz="1600" b="1">
                          <a:effectLst/>
                        </a:rPr>
                        <a:t>Tool</a:t>
                      </a:r>
                      <a:endParaRPr lang="en-US" sz="1600" b="1">
                        <a:effectLst/>
                        <a:latin typeface="Calibri" panose="020F0502020204030204" pitchFamily="34" charset="0"/>
                        <a:ea typeface="Calibri" panose="020F0502020204030204" pitchFamily="34" charset="0"/>
                        <a:cs typeface="Times New Roman" panose="02020603050405020304" pitchFamily="18" charset="0"/>
                      </a:endParaRPr>
                    </a:p>
                  </a:txBody>
                  <a:tcPr marL="68365" marR="68365" marT="0" marB="0"/>
                </a:tc>
                <a:tc>
                  <a:txBody>
                    <a:bodyPr/>
                    <a:lstStyle/>
                    <a:p>
                      <a:pPr>
                        <a:lnSpc>
                          <a:spcPct val="107000"/>
                        </a:lnSpc>
                        <a:spcAft>
                          <a:spcPts val="800"/>
                        </a:spcAft>
                      </a:pPr>
                      <a:r>
                        <a:rPr lang="en-IN" sz="1600" b="1" dirty="0">
                          <a:effectLst/>
                        </a:rPr>
                        <a:t>Test Images</a:t>
                      </a:r>
                      <a:endParaRPr lang="en-US" sz="16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365" marR="68365" marT="0" marB="0"/>
                </a:tc>
                <a:tc>
                  <a:txBody>
                    <a:bodyPr/>
                    <a:lstStyle/>
                    <a:p>
                      <a:pPr>
                        <a:lnSpc>
                          <a:spcPct val="107000"/>
                        </a:lnSpc>
                        <a:spcAft>
                          <a:spcPts val="800"/>
                        </a:spcAft>
                      </a:pPr>
                      <a:r>
                        <a:rPr lang="en-IN" sz="1600" b="1" dirty="0">
                          <a:effectLst/>
                        </a:rPr>
                        <a:t>Class</a:t>
                      </a:r>
                      <a:endParaRPr lang="en-US" sz="16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365" marR="68365" marT="0" marB="0"/>
                </a:tc>
                <a:tc>
                  <a:txBody>
                    <a:bodyPr/>
                    <a:lstStyle/>
                    <a:p>
                      <a:pPr>
                        <a:lnSpc>
                          <a:spcPct val="107000"/>
                        </a:lnSpc>
                        <a:spcAft>
                          <a:spcPts val="800"/>
                        </a:spcAft>
                      </a:pPr>
                      <a:r>
                        <a:rPr lang="en-IN" sz="1600" b="1">
                          <a:effectLst/>
                        </a:rPr>
                        <a:t>Total Words</a:t>
                      </a:r>
                      <a:endParaRPr lang="en-US" sz="1600" b="1">
                        <a:effectLst/>
                        <a:latin typeface="Calibri" panose="020F0502020204030204" pitchFamily="34" charset="0"/>
                        <a:ea typeface="Calibri" panose="020F0502020204030204" pitchFamily="34" charset="0"/>
                        <a:cs typeface="Times New Roman" panose="02020603050405020304" pitchFamily="18" charset="0"/>
                      </a:endParaRPr>
                    </a:p>
                  </a:txBody>
                  <a:tcPr marL="68365" marR="68365" marT="0" marB="0"/>
                </a:tc>
                <a:tc>
                  <a:txBody>
                    <a:bodyPr/>
                    <a:lstStyle/>
                    <a:p>
                      <a:pPr>
                        <a:lnSpc>
                          <a:spcPct val="107000"/>
                        </a:lnSpc>
                        <a:spcAft>
                          <a:spcPts val="800"/>
                        </a:spcAft>
                      </a:pPr>
                      <a:r>
                        <a:rPr lang="en-IN" sz="1600" b="1">
                          <a:effectLst/>
                        </a:rPr>
                        <a:t>Words correctly Identified</a:t>
                      </a:r>
                      <a:endParaRPr lang="en-US" sz="1600" b="1">
                        <a:effectLst/>
                        <a:latin typeface="Calibri" panose="020F0502020204030204" pitchFamily="34" charset="0"/>
                        <a:ea typeface="Calibri" panose="020F0502020204030204" pitchFamily="34" charset="0"/>
                        <a:cs typeface="Times New Roman" panose="02020603050405020304" pitchFamily="18" charset="0"/>
                      </a:endParaRPr>
                    </a:p>
                  </a:txBody>
                  <a:tcPr marL="68365" marR="68365" marT="0" marB="0"/>
                </a:tc>
                <a:tc>
                  <a:txBody>
                    <a:bodyPr/>
                    <a:lstStyle/>
                    <a:p>
                      <a:pPr>
                        <a:lnSpc>
                          <a:spcPct val="107000"/>
                        </a:lnSpc>
                        <a:spcAft>
                          <a:spcPts val="800"/>
                        </a:spcAft>
                      </a:pPr>
                      <a:r>
                        <a:rPr lang="en-IN" sz="1600" b="1" dirty="0">
                          <a:effectLst/>
                        </a:rPr>
                        <a:t>Accuracy Achieved</a:t>
                      </a:r>
                      <a:endParaRPr lang="en-US" sz="16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365" marR="68365" marT="0" marB="0"/>
                </a:tc>
                <a:extLst>
                  <a:ext uri="{0D108BD9-81ED-4DB2-BD59-A6C34878D82A}">
                    <a16:rowId xmlns:a16="http://schemas.microsoft.com/office/drawing/2014/main" val="942864840"/>
                  </a:ext>
                </a:extLst>
              </a:tr>
              <a:tr h="737270">
                <a:tc rowSpan="3">
                  <a:txBody>
                    <a:bodyPr/>
                    <a:lstStyle/>
                    <a:p>
                      <a:pPr>
                        <a:lnSpc>
                          <a:spcPct val="107000"/>
                        </a:lnSpc>
                        <a:spcAft>
                          <a:spcPts val="800"/>
                        </a:spcAft>
                      </a:pPr>
                      <a:r>
                        <a:rPr lang="en-IN" sz="1400" b="1" dirty="0" err="1">
                          <a:effectLst/>
                        </a:rPr>
                        <a:t>EasyOCR</a:t>
                      </a:r>
                      <a:endParaRPr lang="en-US" sz="1400" b="1" dirty="0">
                        <a:effectLst/>
                      </a:endParaRPr>
                    </a:p>
                    <a:p>
                      <a:pPr>
                        <a:lnSpc>
                          <a:spcPct val="107000"/>
                        </a:lnSpc>
                        <a:spcAft>
                          <a:spcPts val="800"/>
                        </a:spcAft>
                      </a:pPr>
                      <a:r>
                        <a:rPr lang="en-IN" sz="1400" b="1" dirty="0">
                          <a:effectLst/>
                        </a:rPr>
                        <a:t>(Before Image Processing)</a:t>
                      </a:r>
                      <a:endParaRPr lang="en-US" sz="14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365" marR="68365" marT="0" marB="0"/>
                </a:tc>
                <a:tc>
                  <a:txBody>
                    <a:bodyPr/>
                    <a:lstStyle/>
                    <a:p>
                      <a:pPr>
                        <a:lnSpc>
                          <a:spcPct val="107000"/>
                        </a:lnSpc>
                        <a:spcAft>
                          <a:spcPts val="800"/>
                        </a:spcAft>
                      </a:pPr>
                      <a:r>
                        <a:rPr lang="en-IN" sz="1400" b="0">
                          <a:effectLst/>
                        </a:rPr>
                        <a:t>~500</a:t>
                      </a:r>
                      <a:endParaRPr lang="en-US" sz="1400" b="0">
                        <a:effectLst/>
                        <a:latin typeface="Calibri" panose="020F0502020204030204" pitchFamily="34" charset="0"/>
                        <a:ea typeface="Calibri" panose="020F0502020204030204" pitchFamily="34" charset="0"/>
                        <a:cs typeface="Times New Roman" panose="02020603050405020304" pitchFamily="18" charset="0"/>
                      </a:endParaRPr>
                    </a:p>
                  </a:txBody>
                  <a:tcPr marL="68365" marR="68365" marT="0" marB="0"/>
                </a:tc>
                <a:tc>
                  <a:txBody>
                    <a:bodyPr/>
                    <a:lstStyle/>
                    <a:p>
                      <a:pPr>
                        <a:lnSpc>
                          <a:spcPct val="107000"/>
                        </a:lnSpc>
                        <a:spcAft>
                          <a:spcPts val="800"/>
                        </a:spcAft>
                      </a:pPr>
                      <a:r>
                        <a:rPr lang="en-IN" sz="1400" b="0">
                          <a:effectLst/>
                        </a:rPr>
                        <a:t>English</a:t>
                      </a:r>
                      <a:endParaRPr lang="en-US" sz="1400" b="0">
                        <a:effectLst/>
                        <a:latin typeface="Calibri" panose="020F0502020204030204" pitchFamily="34" charset="0"/>
                        <a:ea typeface="Calibri" panose="020F0502020204030204" pitchFamily="34" charset="0"/>
                        <a:cs typeface="Times New Roman" panose="02020603050405020304" pitchFamily="18" charset="0"/>
                      </a:endParaRPr>
                    </a:p>
                  </a:txBody>
                  <a:tcPr marL="68365" marR="68365" marT="0" marB="0"/>
                </a:tc>
                <a:tc>
                  <a:txBody>
                    <a:bodyPr/>
                    <a:lstStyle/>
                    <a:p>
                      <a:pPr>
                        <a:lnSpc>
                          <a:spcPct val="107000"/>
                        </a:lnSpc>
                        <a:spcAft>
                          <a:spcPts val="800"/>
                        </a:spcAft>
                      </a:pPr>
                      <a:r>
                        <a:rPr lang="en-IN" sz="1400" b="0">
                          <a:effectLst/>
                        </a:rPr>
                        <a:t>~1500</a:t>
                      </a:r>
                      <a:endParaRPr lang="en-US" sz="1400" b="0">
                        <a:effectLst/>
                        <a:latin typeface="Calibri" panose="020F0502020204030204" pitchFamily="34" charset="0"/>
                        <a:ea typeface="Calibri" panose="020F0502020204030204" pitchFamily="34" charset="0"/>
                        <a:cs typeface="Times New Roman" panose="02020603050405020304" pitchFamily="18" charset="0"/>
                      </a:endParaRPr>
                    </a:p>
                  </a:txBody>
                  <a:tcPr marL="68365" marR="68365" marT="0" marB="0"/>
                </a:tc>
                <a:tc>
                  <a:txBody>
                    <a:bodyPr/>
                    <a:lstStyle/>
                    <a:p>
                      <a:pPr>
                        <a:lnSpc>
                          <a:spcPct val="107000"/>
                        </a:lnSpc>
                        <a:spcAft>
                          <a:spcPts val="800"/>
                        </a:spcAft>
                      </a:pPr>
                      <a:r>
                        <a:rPr lang="en-IN" sz="1400" b="0">
                          <a:effectLst/>
                        </a:rPr>
                        <a:t>~1286</a:t>
                      </a:r>
                      <a:endParaRPr lang="en-US" sz="1400" b="0">
                        <a:effectLst/>
                        <a:latin typeface="Calibri" panose="020F0502020204030204" pitchFamily="34" charset="0"/>
                        <a:ea typeface="Calibri" panose="020F0502020204030204" pitchFamily="34" charset="0"/>
                        <a:cs typeface="Times New Roman" panose="02020603050405020304" pitchFamily="18" charset="0"/>
                      </a:endParaRPr>
                    </a:p>
                  </a:txBody>
                  <a:tcPr marL="68365" marR="68365" marT="0" marB="0"/>
                </a:tc>
                <a:tc>
                  <a:txBody>
                    <a:bodyPr/>
                    <a:lstStyle/>
                    <a:p>
                      <a:pPr>
                        <a:lnSpc>
                          <a:spcPct val="107000"/>
                        </a:lnSpc>
                        <a:spcAft>
                          <a:spcPts val="800"/>
                        </a:spcAft>
                      </a:pPr>
                      <a:r>
                        <a:rPr lang="en-IN" sz="1400" b="0">
                          <a:effectLst/>
                        </a:rPr>
                        <a:t>85.7333%</a:t>
                      </a:r>
                      <a:endParaRPr lang="en-US" sz="1400" b="0">
                        <a:effectLst/>
                        <a:latin typeface="Calibri" panose="020F0502020204030204" pitchFamily="34" charset="0"/>
                        <a:ea typeface="Calibri" panose="020F0502020204030204" pitchFamily="34" charset="0"/>
                        <a:cs typeface="Times New Roman" panose="02020603050405020304" pitchFamily="18" charset="0"/>
                      </a:endParaRPr>
                    </a:p>
                  </a:txBody>
                  <a:tcPr marL="68365" marR="68365" marT="0" marB="0"/>
                </a:tc>
                <a:extLst>
                  <a:ext uri="{0D108BD9-81ED-4DB2-BD59-A6C34878D82A}">
                    <a16:rowId xmlns:a16="http://schemas.microsoft.com/office/drawing/2014/main" val="447672631"/>
                  </a:ext>
                </a:extLst>
              </a:tr>
              <a:tr h="737270">
                <a:tc vMerge="1">
                  <a:txBody>
                    <a:bodyPr/>
                    <a:lstStyle/>
                    <a:p>
                      <a:endParaRPr lang="en-US"/>
                    </a:p>
                  </a:txBody>
                  <a:tcPr/>
                </a:tc>
                <a:tc>
                  <a:txBody>
                    <a:bodyPr/>
                    <a:lstStyle/>
                    <a:p>
                      <a:pPr>
                        <a:lnSpc>
                          <a:spcPct val="107000"/>
                        </a:lnSpc>
                        <a:spcAft>
                          <a:spcPts val="800"/>
                        </a:spcAft>
                      </a:pPr>
                      <a:r>
                        <a:rPr lang="en-IN" sz="1400" b="0" dirty="0">
                          <a:effectLst/>
                        </a:rPr>
                        <a:t>~50</a:t>
                      </a:r>
                      <a:endParaRPr lang="en-US" sz="1400" b="0" dirty="0">
                        <a:effectLst/>
                        <a:latin typeface="Calibri" panose="020F0502020204030204" pitchFamily="34" charset="0"/>
                        <a:ea typeface="Calibri" panose="020F0502020204030204" pitchFamily="34" charset="0"/>
                        <a:cs typeface="Times New Roman" panose="02020603050405020304" pitchFamily="18" charset="0"/>
                      </a:endParaRPr>
                    </a:p>
                  </a:txBody>
                  <a:tcPr marL="68365" marR="68365" marT="0" marB="0"/>
                </a:tc>
                <a:tc>
                  <a:txBody>
                    <a:bodyPr/>
                    <a:lstStyle/>
                    <a:p>
                      <a:pPr>
                        <a:lnSpc>
                          <a:spcPct val="107000"/>
                        </a:lnSpc>
                        <a:spcAft>
                          <a:spcPts val="800"/>
                        </a:spcAft>
                      </a:pPr>
                      <a:r>
                        <a:rPr lang="en-IN" sz="1400" b="0" dirty="0">
                          <a:effectLst/>
                        </a:rPr>
                        <a:t>Hindi</a:t>
                      </a:r>
                      <a:endParaRPr lang="en-US" sz="1400" b="0" dirty="0">
                        <a:effectLst/>
                        <a:latin typeface="Calibri" panose="020F0502020204030204" pitchFamily="34" charset="0"/>
                        <a:ea typeface="Calibri" panose="020F0502020204030204" pitchFamily="34" charset="0"/>
                        <a:cs typeface="Times New Roman" panose="02020603050405020304" pitchFamily="18" charset="0"/>
                      </a:endParaRPr>
                    </a:p>
                  </a:txBody>
                  <a:tcPr marL="68365" marR="68365" marT="0" marB="0"/>
                </a:tc>
                <a:tc>
                  <a:txBody>
                    <a:bodyPr/>
                    <a:lstStyle/>
                    <a:p>
                      <a:pPr>
                        <a:lnSpc>
                          <a:spcPct val="107000"/>
                        </a:lnSpc>
                        <a:spcAft>
                          <a:spcPts val="800"/>
                        </a:spcAft>
                      </a:pPr>
                      <a:r>
                        <a:rPr lang="en-IN" sz="1400" b="0">
                          <a:effectLst/>
                        </a:rPr>
                        <a:t>~200</a:t>
                      </a:r>
                      <a:endParaRPr lang="en-US" sz="1400" b="0">
                        <a:effectLst/>
                        <a:latin typeface="Calibri" panose="020F0502020204030204" pitchFamily="34" charset="0"/>
                        <a:ea typeface="Calibri" panose="020F0502020204030204" pitchFamily="34" charset="0"/>
                        <a:cs typeface="Times New Roman" panose="02020603050405020304" pitchFamily="18" charset="0"/>
                      </a:endParaRPr>
                    </a:p>
                  </a:txBody>
                  <a:tcPr marL="68365" marR="68365" marT="0" marB="0"/>
                </a:tc>
                <a:tc>
                  <a:txBody>
                    <a:bodyPr/>
                    <a:lstStyle/>
                    <a:p>
                      <a:pPr>
                        <a:lnSpc>
                          <a:spcPct val="107000"/>
                        </a:lnSpc>
                        <a:spcAft>
                          <a:spcPts val="800"/>
                        </a:spcAft>
                      </a:pPr>
                      <a:r>
                        <a:rPr lang="en-IN" sz="1400" b="0">
                          <a:effectLst/>
                        </a:rPr>
                        <a:t>~169</a:t>
                      </a:r>
                      <a:endParaRPr lang="en-US" sz="1400" b="0">
                        <a:effectLst/>
                        <a:latin typeface="Calibri" panose="020F0502020204030204" pitchFamily="34" charset="0"/>
                        <a:ea typeface="Calibri" panose="020F0502020204030204" pitchFamily="34" charset="0"/>
                        <a:cs typeface="Times New Roman" panose="02020603050405020304" pitchFamily="18" charset="0"/>
                      </a:endParaRPr>
                    </a:p>
                  </a:txBody>
                  <a:tcPr marL="68365" marR="68365" marT="0" marB="0"/>
                </a:tc>
                <a:tc>
                  <a:txBody>
                    <a:bodyPr/>
                    <a:lstStyle/>
                    <a:p>
                      <a:pPr>
                        <a:lnSpc>
                          <a:spcPct val="107000"/>
                        </a:lnSpc>
                        <a:spcAft>
                          <a:spcPts val="800"/>
                        </a:spcAft>
                      </a:pPr>
                      <a:r>
                        <a:rPr lang="en-IN" sz="1400" b="0">
                          <a:effectLst/>
                        </a:rPr>
                        <a:t>84.5%</a:t>
                      </a:r>
                      <a:endParaRPr lang="en-US" sz="1400" b="0">
                        <a:effectLst/>
                        <a:latin typeface="Calibri" panose="020F0502020204030204" pitchFamily="34" charset="0"/>
                        <a:ea typeface="Calibri" panose="020F0502020204030204" pitchFamily="34" charset="0"/>
                        <a:cs typeface="Times New Roman" panose="02020603050405020304" pitchFamily="18" charset="0"/>
                      </a:endParaRPr>
                    </a:p>
                  </a:txBody>
                  <a:tcPr marL="68365" marR="68365" marT="0" marB="0"/>
                </a:tc>
                <a:extLst>
                  <a:ext uri="{0D108BD9-81ED-4DB2-BD59-A6C34878D82A}">
                    <a16:rowId xmlns:a16="http://schemas.microsoft.com/office/drawing/2014/main" val="1189975650"/>
                  </a:ext>
                </a:extLst>
              </a:tr>
              <a:tr h="737270">
                <a:tc vMerge="1">
                  <a:txBody>
                    <a:bodyPr/>
                    <a:lstStyle/>
                    <a:p>
                      <a:endParaRPr lang="en-US"/>
                    </a:p>
                  </a:txBody>
                  <a:tcPr/>
                </a:tc>
                <a:tc>
                  <a:txBody>
                    <a:bodyPr/>
                    <a:lstStyle/>
                    <a:p>
                      <a:pPr>
                        <a:lnSpc>
                          <a:spcPct val="107000"/>
                        </a:lnSpc>
                        <a:spcAft>
                          <a:spcPts val="800"/>
                        </a:spcAft>
                      </a:pPr>
                      <a:r>
                        <a:rPr lang="en-IN" sz="1400" b="0">
                          <a:effectLst/>
                        </a:rPr>
                        <a:t>~550</a:t>
                      </a:r>
                      <a:endParaRPr lang="en-US" sz="1400" b="0">
                        <a:effectLst/>
                        <a:latin typeface="Calibri" panose="020F0502020204030204" pitchFamily="34" charset="0"/>
                        <a:ea typeface="Calibri" panose="020F0502020204030204" pitchFamily="34" charset="0"/>
                        <a:cs typeface="Times New Roman" panose="02020603050405020304" pitchFamily="18" charset="0"/>
                      </a:endParaRPr>
                    </a:p>
                  </a:txBody>
                  <a:tcPr marL="68365" marR="68365" marT="0" marB="0"/>
                </a:tc>
                <a:tc>
                  <a:txBody>
                    <a:bodyPr/>
                    <a:lstStyle/>
                    <a:p>
                      <a:pPr>
                        <a:lnSpc>
                          <a:spcPct val="107000"/>
                        </a:lnSpc>
                        <a:spcAft>
                          <a:spcPts val="800"/>
                        </a:spcAft>
                      </a:pPr>
                      <a:r>
                        <a:rPr lang="en-IN" sz="1400" b="0" dirty="0">
                          <a:effectLst/>
                        </a:rPr>
                        <a:t>English + Hindi</a:t>
                      </a:r>
                      <a:endParaRPr lang="en-US" sz="1400" b="0" dirty="0">
                        <a:effectLst/>
                        <a:latin typeface="Calibri" panose="020F0502020204030204" pitchFamily="34" charset="0"/>
                        <a:ea typeface="Calibri" panose="020F0502020204030204" pitchFamily="34" charset="0"/>
                        <a:cs typeface="Times New Roman" panose="02020603050405020304" pitchFamily="18" charset="0"/>
                      </a:endParaRPr>
                    </a:p>
                  </a:txBody>
                  <a:tcPr marL="68365" marR="68365" marT="0" marB="0"/>
                </a:tc>
                <a:tc>
                  <a:txBody>
                    <a:bodyPr/>
                    <a:lstStyle/>
                    <a:p>
                      <a:pPr>
                        <a:lnSpc>
                          <a:spcPct val="107000"/>
                        </a:lnSpc>
                        <a:spcAft>
                          <a:spcPts val="800"/>
                        </a:spcAft>
                      </a:pPr>
                      <a:r>
                        <a:rPr lang="en-IN" sz="1400" b="0">
                          <a:effectLst/>
                        </a:rPr>
                        <a:t>~1700</a:t>
                      </a:r>
                      <a:endParaRPr lang="en-US" sz="1400" b="0">
                        <a:effectLst/>
                        <a:latin typeface="Calibri" panose="020F0502020204030204" pitchFamily="34" charset="0"/>
                        <a:ea typeface="Calibri" panose="020F0502020204030204" pitchFamily="34" charset="0"/>
                        <a:cs typeface="Times New Roman" panose="02020603050405020304" pitchFamily="18" charset="0"/>
                      </a:endParaRPr>
                    </a:p>
                  </a:txBody>
                  <a:tcPr marL="68365" marR="68365" marT="0" marB="0"/>
                </a:tc>
                <a:tc>
                  <a:txBody>
                    <a:bodyPr/>
                    <a:lstStyle/>
                    <a:p>
                      <a:pPr>
                        <a:lnSpc>
                          <a:spcPct val="107000"/>
                        </a:lnSpc>
                        <a:spcAft>
                          <a:spcPts val="800"/>
                        </a:spcAft>
                      </a:pPr>
                      <a:r>
                        <a:rPr lang="en-IN" sz="1400" b="0">
                          <a:effectLst/>
                        </a:rPr>
                        <a:t>~1455</a:t>
                      </a:r>
                      <a:endParaRPr lang="en-US" sz="1400" b="0">
                        <a:effectLst/>
                        <a:latin typeface="Calibri" panose="020F0502020204030204" pitchFamily="34" charset="0"/>
                        <a:ea typeface="Calibri" panose="020F0502020204030204" pitchFamily="34" charset="0"/>
                        <a:cs typeface="Times New Roman" panose="02020603050405020304" pitchFamily="18" charset="0"/>
                      </a:endParaRPr>
                    </a:p>
                  </a:txBody>
                  <a:tcPr marL="68365" marR="68365" marT="0" marB="0"/>
                </a:tc>
                <a:tc>
                  <a:txBody>
                    <a:bodyPr/>
                    <a:lstStyle/>
                    <a:p>
                      <a:pPr>
                        <a:lnSpc>
                          <a:spcPct val="107000"/>
                        </a:lnSpc>
                        <a:spcAft>
                          <a:spcPts val="800"/>
                        </a:spcAft>
                      </a:pPr>
                      <a:r>
                        <a:rPr lang="en-IN" sz="1400" b="0">
                          <a:effectLst/>
                          <a:highlight>
                            <a:srgbClr val="FFFF00"/>
                          </a:highlight>
                        </a:rPr>
                        <a:t>85.5882 %</a:t>
                      </a:r>
                      <a:endParaRPr lang="en-US" sz="1400" b="0">
                        <a:effectLst/>
                        <a:latin typeface="Calibri" panose="020F0502020204030204" pitchFamily="34" charset="0"/>
                        <a:ea typeface="Calibri" panose="020F0502020204030204" pitchFamily="34" charset="0"/>
                        <a:cs typeface="Times New Roman" panose="02020603050405020304" pitchFamily="18" charset="0"/>
                      </a:endParaRPr>
                    </a:p>
                  </a:txBody>
                  <a:tcPr marL="68365" marR="68365" marT="0" marB="0"/>
                </a:tc>
                <a:extLst>
                  <a:ext uri="{0D108BD9-81ED-4DB2-BD59-A6C34878D82A}">
                    <a16:rowId xmlns:a16="http://schemas.microsoft.com/office/drawing/2014/main" val="4250876518"/>
                  </a:ext>
                </a:extLst>
              </a:tr>
              <a:tr h="737270">
                <a:tc rowSpan="3">
                  <a:txBody>
                    <a:bodyPr/>
                    <a:lstStyle/>
                    <a:p>
                      <a:pPr>
                        <a:lnSpc>
                          <a:spcPct val="107000"/>
                        </a:lnSpc>
                        <a:spcAft>
                          <a:spcPts val="800"/>
                        </a:spcAft>
                      </a:pPr>
                      <a:r>
                        <a:rPr lang="en-IN" sz="1400" b="1">
                          <a:effectLst/>
                        </a:rPr>
                        <a:t>EasyOCR</a:t>
                      </a:r>
                      <a:endParaRPr lang="en-US" sz="1400" b="1">
                        <a:effectLst/>
                      </a:endParaRPr>
                    </a:p>
                    <a:p>
                      <a:pPr>
                        <a:lnSpc>
                          <a:spcPct val="107000"/>
                        </a:lnSpc>
                        <a:spcAft>
                          <a:spcPts val="800"/>
                        </a:spcAft>
                      </a:pPr>
                      <a:r>
                        <a:rPr lang="en-IN" sz="1400" b="1">
                          <a:effectLst/>
                        </a:rPr>
                        <a:t>(After Image Processing)</a:t>
                      </a:r>
                      <a:endParaRPr lang="en-US" sz="1400" b="1">
                        <a:effectLst/>
                      </a:endParaRPr>
                    </a:p>
                    <a:p>
                      <a:pPr>
                        <a:lnSpc>
                          <a:spcPct val="107000"/>
                        </a:lnSpc>
                        <a:spcAft>
                          <a:spcPts val="800"/>
                        </a:spcAft>
                      </a:pPr>
                      <a:r>
                        <a:rPr lang="en-IN" sz="1400" b="1">
                          <a:effectLst/>
                        </a:rPr>
                        <a:t> </a:t>
                      </a:r>
                      <a:endParaRPr lang="en-US" sz="1400" b="1">
                        <a:effectLst/>
                      </a:endParaRPr>
                    </a:p>
                    <a:p>
                      <a:pPr>
                        <a:lnSpc>
                          <a:spcPct val="107000"/>
                        </a:lnSpc>
                        <a:spcAft>
                          <a:spcPts val="800"/>
                        </a:spcAft>
                      </a:pPr>
                      <a:r>
                        <a:rPr lang="en-IN" sz="1400" b="1">
                          <a:effectLst/>
                        </a:rPr>
                        <a:t> </a:t>
                      </a:r>
                      <a:endParaRPr lang="en-US" sz="1400" b="1">
                        <a:effectLst/>
                      </a:endParaRPr>
                    </a:p>
                    <a:p>
                      <a:pPr>
                        <a:lnSpc>
                          <a:spcPct val="107000"/>
                        </a:lnSpc>
                        <a:spcAft>
                          <a:spcPts val="800"/>
                        </a:spcAft>
                      </a:pPr>
                      <a:r>
                        <a:rPr lang="en-IN" sz="1400" b="1">
                          <a:effectLst/>
                        </a:rPr>
                        <a:t> </a:t>
                      </a:r>
                      <a:endParaRPr lang="en-US" sz="1400" b="1">
                        <a:effectLst/>
                        <a:latin typeface="Calibri" panose="020F0502020204030204" pitchFamily="34" charset="0"/>
                        <a:ea typeface="Calibri" panose="020F0502020204030204" pitchFamily="34" charset="0"/>
                        <a:cs typeface="Times New Roman" panose="02020603050405020304" pitchFamily="18" charset="0"/>
                      </a:endParaRPr>
                    </a:p>
                  </a:txBody>
                  <a:tcPr marL="68365" marR="68365" marT="0" marB="0"/>
                </a:tc>
                <a:tc>
                  <a:txBody>
                    <a:bodyPr/>
                    <a:lstStyle/>
                    <a:p>
                      <a:pPr>
                        <a:lnSpc>
                          <a:spcPct val="107000"/>
                        </a:lnSpc>
                        <a:spcAft>
                          <a:spcPts val="800"/>
                        </a:spcAft>
                      </a:pPr>
                      <a:r>
                        <a:rPr lang="en-IN" sz="1400" b="0">
                          <a:effectLst/>
                        </a:rPr>
                        <a:t>~500</a:t>
                      </a:r>
                      <a:endParaRPr lang="en-US" sz="1400" b="0">
                        <a:effectLst/>
                        <a:latin typeface="Calibri" panose="020F0502020204030204" pitchFamily="34" charset="0"/>
                        <a:ea typeface="Calibri" panose="020F0502020204030204" pitchFamily="34" charset="0"/>
                        <a:cs typeface="Times New Roman" panose="02020603050405020304" pitchFamily="18" charset="0"/>
                      </a:endParaRPr>
                    </a:p>
                  </a:txBody>
                  <a:tcPr marL="68365" marR="68365" marT="0" marB="0"/>
                </a:tc>
                <a:tc>
                  <a:txBody>
                    <a:bodyPr/>
                    <a:lstStyle/>
                    <a:p>
                      <a:pPr>
                        <a:lnSpc>
                          <a:spcPct val="107000"/>
                        </a:lnSpc>
                        <a:spcAft>
                          <a:spcPts val="800"/>
                        </a:spcAft>
                      </a:pPr>
                      <a:r>
                        <a:rPr lang="en-IN" sz="1400" b="0">
                          <a:effectLst/>
                        </a:rPr>
                        <a:t>English</a:t>
                      </a:r>
                      <a:endParaRPr lang="en-US" sz="1400" b="0">
                        <a:effectLst/>
                        <a:latin typeface="Calibri" panose="020F0502020204030204" pitchFamily="34" charset="0"/>
                        <a:ea typeface="Calibri" panose="020F0502020204030204" pitchFamily="34" charset="0"/>
                        <a:cs typeface="Times New Roman" panose="02020603050405020304" pitchFamily="18" charset="0"/>
                      </a:endParaRPr>
                    </a:p>
                  </a:txBody>
                  <a:tcPr marL="68365" marR="68365" marT="0" marB="0"/>
                </a:tc>
                <a:tc>
                  <a:txBody>
                    <a:bodyPr/>
                    <a:lstStyle/>
                    <a:p>
                      <a:pPr>
                        <a:lnSpc>
                          <a:spcPct val="107000"/>
                        </a:lnSpc>
                        <a:spcAft>
                          <a:spcPts val="800"/>
                        </a:spcAft>
                      </a:pPr>
                      <a:r>
                        <a:rPr lang="en-IN" sz="1400" b="0">
                          <a:effectLst/>
                        </a:rPr>
                        <a:t>~1500</a:t>
                      </a:r>
                      <a:endParaRPr lang="en-US" sz="1400" b="0">
                        <a:effectLst/>
                        <a:latin typeface="Calibri" panose="020F0502020204030204" pitchFamily="34" charset="0"/>
                        <a:ea typeface="Calibri" panose="020F0502020204030204" pitchFamily="34" charset="0"/>
                        <a:cs typeface="Times New Roman" panose="02020603050405020304" pitchFamily="18" charset="0"/>
                      </a:endParaRPr>
                    </a:p>
                  </a:txBody>
                  <a:tcPr marL="68365" marR="68365" marT="0" marB="0"/>
                </a:tc>
                <a:tc>
                  <a:txBody>
                    <a:bodyPr/>
                    <a:lstStyle/>
                    <a:p>
                      <a:pPr>
                        <a:lnSpc>
                          <a:spcPct val="107000"/>
                        </a:lnSpc>
                        <a:spcAft>
                          <a:spcPts val="800"/>
                        </a:spcAft>
                      </a:pPr>
                      <a:r>
                        <a:rPr lang="en-IN" sz="1400" b="0">
                          <a:effectLst/>
                        </a:rPr>
                        <a:t>~1385</a:t>
                      </a:r>
                      <a:endParaRPr lang="en-US" sz="1400" b="0">
                        <a:effectLst/>
                        <a:latin typeface="Calibri" panose="020F0502020204030204" pitchFamily="34" charset="0"/>
                        <a:ea typeface="Calibri" panose="020F0502020204030204" pitchFamily="34" charset="0"/>
                        <a:cs typeface="Times New Roman" panose="02020603050405020304" pitchFamily="18" charset="0"/>
                      </a:endParaRPr>
                    </a:p>
                  </a:txBody>
                  <a:tcPr marL="68365" marR="68365" marT="0" marB="0"/>
                </a:tc>
                <a:tc>
                  <a:txBody>
                    <a:bodyPr/>
                    <a:lstStyle/>
                    <a:p>
                      <a:pPr>
                        <a:lnSpc>
                          <a:spcPct val="107000"/>
                        </a:lnSpc>
                        <a:spcAft>
                          <a:spcPts val="800"/>
                        </a:spcAft>
                      </a:pPr>
                      <a:r>
                        <a:rPr lang="en-IN" sz="1400" b="0">
                          <a:effectLst/>
                        </a:rPr>
                        <a:t>92.3333%</a:t>
                      </a:r>
                      <a:endParaRPr lang="en-US" sz="1400" b="0">
                        <a:effectLst/>
                        <a:latin typeface="Calibri" panose="020F0502020204030204" pitchFamily="34" charset="0"/>
                        <a:ea typeface="Calibri" panose="020F0502020204030204" pitchFamily="34" charset="0"/>
                        <a:cs typeface="Times New Roman" panose="02020603050405020304" pitchFamily="18" charset="0"/>
                      </a:endParaRPr>
                    </a:p>
                  </a:txBody>
                  <a:tcPr marL="68365" marR="68365" marT="0" marB="0"/>
                </a:tc>
                <a:extLst>
                  <a:ext uri="{0D108BD9-81ED-4DB2-BD59-A6C34878D82A}">
                    <a16:rowId xmlns:a16="http://schemas.microsoft.com/office/drawing/2014/main" val="466681940"/>
                  </a:ext>
                </a:extLst>
              </a:tr>
              <a:tr h="737270">
                <a:tc vMerge="1">
                  <a:txBody>
                    <a:bodyPr/>
                    <a:lstStyle/>
                    <a:p>
                      <a:endParaRPr lang="en-US"/>
                    </a:p>
                  </a:txBody>
                  <a:tcPr/>
                </a:tc>
                <a:tc>
                  <a:txBody>
                    <a:bodyPr/>
                    <a:lstStyle/>
                    <a:p>
                      <a:pPr>
                        <a:lnSpc>
                          <a:spcPct val="107000"/>
                        </a:lnSpc>
                        <a:spcAft>
                          <a:spcPts val="800"/>
                        </a:spcAft>
                      </a:pPr>
                      <a:r>
                        <a:rPr lang="en-IN" sz="1400" b="0">
                          <a:effectLst/>
                        </a:rPr>
                        <a:t>~50</a:t>
                      </a:r>
                      <a:endParaRPr lang="en-US" sz="1400" b="0">
                        <a:effectLst/>
                        <a:latin typeface="Calibri" panose="020F0502020204030204" pitchFamily="34" charset="0"/>
                        <a:ea typeface="Calibri" panose="020F0502020204030204" pitchFamily="34" charset="0"/>
                        <a:cs typeface="Times New Roman" panose="02020603050405020304" pitchFamily="18" charset="0"/>
                      </a:endParaRPr>
                    </a:p>
                  </a:txBody>
                  <a:tcPr marL="68365" marR="68365" marT="0" marB="0"/>
                </a:tc>
                <a:tc>
                  <a:txBody>
                    <a:bodyPr/>
                    <a:lstStyle/>
                    <a:p>
                      <a:pPr>
                        <a:lnSpc>
                          <a:spcPct val="107000"/>
                        </a:lnSpc>
                        <a:spcAft>
                          <a:spcPts val="800"/>
                        </a:spcAft>
                      </a:pPr>
                      <a:r>
                        <a:rPr lang="en-IN" sz="1400" b="0">
                          <a:effectLst/>
                        </a:rPr>
                        <a:t>Hindi</a:t>
                      </a:r>
                      <a:endParaRPr lang="en-US" sz="1400" b="0">
                        <a:effectLst/>
                        <a:latin typeface="Calibri" panose="020F0502020204030204" pitchFamily="34" charset="0"/>
                        <a:ea typeface="Calibri" panose="020F0502020204030204" pitchFamily="34" charset="0"/>
                        <a:cs typeface="Times New Roman" panose="02020603050405020304" pitchFamily="18" charset="0"/>
                      </a:endParaRPr>
                    </a:p>
                  </a:txBody>
                  <a:tcPr marL="68365" marR="68365" marT="0" marB="0"/>
                </a:tc>
                <a:tc>
                  <a:txBody>
                    <a:bodyPr/>
                    <a:lstStyle/>
                    <a:p>
                      <a:pPr>
                        <a:lnSpc>
                          <a:spcPct val="107000"/>
                        </a:lnSpc>
                        <a:spcAft>
                          <a:spcPts val="800"/>
                        </a:spcAft>
                      </a:pPr>
                      <a:r>
                        <a:rPr lang="en-IN" sz="1400" b="0">
                          <a:effectLst/>
                        </a:rPr>
                        <a:t>~200</a:t>
                      </a:r>
                      <a:endParaRPr lang="en-US" sz="1400" b="0">
                        <a:effectLst/>
                        <a:latin typeface="Calibri" panose="020F0502020204030204" pitchFamily="34" charset="0"/>
                        <a:ea typeface="Calibri" panose="020F0502020204030204" pitchFamily="34" charset="0"/>
                        <a:cs typeface="Times New Roman" panose="02020603050405020304" pitchFamily="18" charset="0"/>
                      </a:endParaRPr>
                    </a:p>
                  </a:txBody>
                  <a:tcPr marL="68365" marR="68365" marT="0" marB="0"/>
                </a:tc>
                <a:tc>
                  <a:txBody>
                    <a:bodyPr/>
                    <a:lstStyle/>
                    <a:p>
                      <a:pPr>
                        <a:lnSpc>
                          <a:spcPct val="107000"/>
                        </a:lnSpc>
                        <a:spcAft>
                          <a:spcPts val="800"/>
                        </a:spcAft>
                      </a:pPr>
                      <a:r>
                        <a:rPr lang="en-IN" sz="1400" b="0">
                          <a:effectLst/>
                        </a:rPr>
                        <a:t>~183</a:t>
                      </a:r>
                      <a:endParaRPr lang="en-US" sz="1400" b="0">
                        <a:effectLst/>
                        <a:latin typeface="Calibri" panose="020F0502020204030204" pitchFamily="34" charset="0"/>
                        <a:ea typeface="Calibri" panose="020F0502020204030204" pitchFamily="34" charset="0"/>
                        <a:cs typeface="Times New Roman" panose="02020603050405020304" pitchFamily="18" charset="0"/>
                      </a:endParaRPr>
                    </a:p>
                  </a:txBody>
                  <a:tcPr marL="68365" marR="68365" marT="0" marB="0"/>
                </a:tc>
                <a:tc>
                  <a:txBody>
                    <a:bodyPr/>
                    <a:lstStyle/>
                    <a:p>
                      <a:pPr>
                        <a:lnSpc>
                          <a:spcPct val="107000"/>
                        </a:lnSpc>
                        <a:spcAft>
                          <a:spcPts val="800"/>
                        </a:spcAft>
                      </a:pPr>
                      <a:r>
                        <a:rPr lang="en-IN" sz="1400" b="0">
                          <a:effectLst/>
                        </a:rPr>
                        <a:t>91.5%</a:t>
                      </a:r>
                      <a:endParaRPr lang="en-US" sz="1400" b="0">
                        <a:effectLst/>
                        <a:latin typeface="Calibri" panose="020F0502020204030204" pitchFamily="34" charset="0"/>
                        <a:ea typeface="Calibri" panose="020F0502020204030204" pitchFamily="34" charset="0"/>
                        <a:cs typeface="Times New Roman" panose="02020603050405020304" pitchFamily="18" charset="0"/>
                      </a:endParaRPr>
                    </a:p>
                  </a:txBody>
                  <a:tcPr marL="68365" marR="68365" marT="0" marB="0"/>
                </a:tc>
                <a:extLst>
                  <a:ext uri="{0D108BD9-81ED-4DB2-BD59-A6C34878D82A}">
                    <a16:rowId xmlns:a16="http://schemas.microsoft.com/office/drawing/2014/main" val="3143064024"/>
                  </a:ext>
                </a:extLst>
              </a:tr>
              <a:tr h="1079325">
                <a:tc vMerge="1">
                  <a:txBody>
                    <a:bodyPr/>
                    <a:lstStyle/>
                    <a:p>
                      <a:endParaRPr lang="en-US"/>
                    </a:p>
                  </a:txBody>
                  <a:tcPr/>
                </a:tc>
                <a:tc>
                  <a:txBody>
                    <a:bodyPr/>
                    <a:lstStyle/>
                    <a:p>
                      <a:pPr>
                        <a:lnSpc>
                          <a:spcPct val="107000"/>
                        </a:lnSpc>
                        <a:spcAft>
                          <a:spcPts val="800"/>
                        </a:spcAft>
                      </a:pPr>
                      <a:r>
                        <a:rPr lang="en-IN" sz="1400" b="0">
                          <a:effectLst/>
                        </a:rPr>
                        <a:t>~550</a:t>
                      </a:r>
                      <a:endParaRPr lang="en-US" sz="1400" b="0">
                        <a:effectLst/>
                        <a:latin typeface="Calibri" panose="020F0502020204030204" pitchFamily="34" charset="0"/>
                        <a:ea typeface="Calibri" panose="020F0502020204030204" pitchFamily="34" charset="0"/>
                        <a:cs typeface="Times New Roman" panose="02020603050405020304" pitchFamily="18" charset="0"/>
                      </a:endParaRPr>
                    </a:p>
                  </a:txBody>
                  <a:tcPr marL="68365" marR="68365" marT="0" marB="0"/>
                </a:tc>
                <a:tc>
                  <a:txBody>
                    <a:bodyPr/>
                    <a:lstStyle/>
                    <a:p>
                      <a:pPr>
                        <a:lnSpc>
                          <a:spcPct val="107000"/>
                        </a:lnSpc>
                        <a:spcAft>
                          <a:spcPts val="800"/>
                        </a:spcAft>
                      </a:pPr>
                      <a:r>
                        <a:rPr lang="en-IN" sz="1400" b="0" dirty="0">
                          <a:effectLst/>
                        </a:rPr>
                        <a:t>English + Hindi</a:t>
                      </a:r>
                      <a:endParaRPr lang="en-US" sz="1400" b="0" dirty="0">
                        <a:effectLst/>
                        <a:latin typeface="Calibri" panose="020F0502020204030204" pitchFamily="34" charset="0"/>
                        <a:ea typeface="Calibri" panose="020F0502020204030204" pitchFamily="34" charset="0"/>
                        <a:cs typeface="Times New Roman" panose="02020603050405020304" pitchFamily="18" charset="0"/>
                      </a:endParaRPr>
                    </a:p>
                  </a:txBody>
                  <a:tcPr marL="68365" marR="68365" marT="0" marB="0"/>
                </a:tc>
                <a:tc>
                  <a:txBody>
                    <a:bodyPr/>
                    <a:lstStyle/>
                    <a:p>
                      <a:pPr>
                        <a:lnSpc>
                          <a:spcPct val="107000"/>
                        </a:lnSpc>
                        <a:spcAft>
                          <a:spcPts val="800"/>
                        </a:spcAft>
                      </a:pPr>
                      <a:r>
                        <a:rPr lang="en-IN" sz="1400" b="0">
                          <a:effectLst/>
                        </a:rPr>
                        <a:t>~1700</a:t>
                      </a:r>
                      <a:endParaRPr lang="en-US" sz="1400" b="0">
                        <a:effectLst/>
                        <a:latin typeface="Calibri" panose="020F0502020204030204" pitchFamily="34" charset="0"/>
                        <a:ea typeface="Calibri" panose="020F0502020204030204" pitchFamily="34" charset="0"/>
                        <a:cs typeface="Times New Roman" panose="02020603050405020304" pitchFamily="18" charset="0"/>
                      </a:endParaRPr>
                    </a:p>
                  </a:txBody>
                  <a:tcPr marL="68365" marR="68365" marT="0" marB="0"/>
                </a:tc>
                <a:tc>
                  <a:txBody>
                    <a:bodyPr/>
                    <a:lstStyle/>
                    <a:p>
                      <a:pPr>
                        <a:lnSpc>
                          <a:spcPct val="107000"/>
                        </a:lnSpc>
                        <a:spcAft>
                          <a:spcPts val="800"/>
                        </a:spcAft>
                      </a:pPr>
                      <a:r>
                        <a:rPr lang="en-IN" sz="1400" b="0">
                          <a:effectLst/>
                        </a:rPr>
                        <a:t>~1568</a:t>
                      </a:r>
                      <a:endParaRPr lang="en-US" sz="1400" b="0">
                        <a:effectLst/>
                        <a:latin typeface="Calibri" panose="020F0502020204030204" pitchFamily="34" charset="0"/>
                        <a:ea typeface="Calibri" panose="020F0502020204030204" pitchFamily="34" charset="0"/>
                        <a:cs typeface="Times New Roman" panose="02020603050405020304" pitchFamily="18" charset="0"/>
                      </a:endParaRPr>
                    </a:p>
                  </a:txBody>
                  <a:tcPr marL="68365" marR="68365" marT="0" marB="0"/>
                </a:tc>
                <a:tc>
                  <a:txBody>
                    <a:bodyPr/>
                    <a:lstStyle/>
                    <a:p>
                      <a:pPr>
                        <a:lnSpc>
                          <a:spcPct val="107000"/>
                        </a:lnSpc>
                        <a:spcAft>
                          <a:spcPts val="800"/>
                        </a:spcAft>
                      </a:pPr>
                      <a:r>
                        <a:rPr lang="en-IN" sz="1400" b="0" dirty="0">
                          <a:effectLst/>
                          <a:highlight>
                            <a:srgbClr val="FFFF00"/>
                          </a:highlight>
                        </a:rPr>
                        <a:t>92.2353 %</a:t>
                      </a:r>
                      <a:endParaRPr lang="en-US" sz="1400" b="0" dirty="0">
                        <a:effectLst/>
                        <a:latin typeface="Calibri" panose="020F0502020204030204" pitchFamily="34" charset="0"/>
                        <a:ea typeface="Calibri" panose="020F0502020204030204" pitchFamily="34" charset="0"/>
                        <a:cs typeface="Times New Roman" panose="02020603050405020304" pitchFamily="18" charset="0"/>
                      </a:endParaRPr>
                    </a:p>
                  </a:txBody>
                  <a:tcPr marL="68365" marR="68365" marT="0" marB="0"/>
                </a:tc>
                <a:extLst>
                  <a:ext uri="{0D108BD9-81ED-4DB2-BD59-A6C34878D82A}">
                    <a16:rowId xmlns:a16="http://schemas.microsoft.com/office/drawing/2014/main" val="929130944"/>
                  </a:ext>
                </a:extLst>
              </a:tr>
            </a:tbl>
          </a:graphicData>
        </a:graphic>
      </p:graphicFrame>
      <p:sp>
        <p:nvSpPr>
          <p:cNvPr id="5" name="Rectangle 1">
            <a:extLst>
              <a:ext uri="{FF2B5EF4-FFF2-40B4-BE49-F238E27FC236}">
                <a16:creationId xmlns:a16="http://schemas.microsoft.com/office/drawing/2014/main" id="{8A479694-8780-4855-96D5-651EA4F45683}"/>
              </a:ext>
            </a:extLst>
          </p:cNvPr>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2437701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
            <a:extLst>
              <a:ext uri="{FF2B5EF4-FFF2-40B4-BE49-F238E27FC236}">
                <a16:creationId xmlns:a16="http://schemas.microsoft.com/office/drawing/2014/main" id="{EEB61C91-4E42-4C79-A83C-90B6019E77C7}"/>
              </a:ext>
            </a:extLst>
          </p:cNvPr>
          <p:cNvSpPr txBox="1">
            <a:spLocks/>
          </p:cNvSpPr>
          <p:nvPr/>
        </p:nvSpPr>
        <p:spPr>
          <a:xfrm>
            <a:off x="539552" y="463349"/>
            <a:ext cx="4876800" cy="799306"/>
          </a:xfrm>
          <a:prstGeom prst="rect">
            <a:avLst/>
          </a:prstGeom>
        </p:spPr>
        <p:txBody>
          <a:bodyPr vert="horz" lIns="0" rIns="0" anchor="ctr">
            <a:noAutofit/>
          </a:bodyPr>
          <a:lstStyle>
            <a:lvl1pPr marL="182880" algn="l" rtl="0" eaLnBrk="1" latinLnBrk="0" hangingPunct="1">
              <a:spcBef>
                <a:spcPct val="0"/>
              </a:spcBef>
              <a:buNone/>
              <a:defRPr sz="4000" b="1" kern="1200">
                <a:ln w="6350">
                  <a:noFill/>
                </a:ln>
                <a:solidFill>
                  <a:schemeClr val="accent1"/>
                </a:solidFill>
                <a:effectLst/>
                <a:latin typeface="+mj-lt"/>
                <a:ea typeface="+mj-ea"/>
                <a:cs typeface="+mj-cs"/>
              </a:defRPr>
            </a:lvl1pPr>
          </a:lstStyle>
          <a:p>
            <a:r>
              <a:rPr lang="en-US" dirty="0">
                <a:solidFill>
                  <a:srgbClr val="FF0000"/>
                </a:solidFill>
              </a:rPr>
              <a:t>REQUIREMENTS</a:t>
            </a:r>
          </a:p>
        </p:txBody>
      </p:sp>
      <p:sp>
        <p:nvSpPr>
          <p:cNvPr id="8" name="Content Placeholder 7">
            <a:extLst>
              <a:ext uri="{FF2B5EF4-FFF2-40B4-BE49-F238E27FC236}">
                <a16:creationId xmlns:a16="http://schemas.microsoft.com/office/drawing/2014/main" id="{00215DE3-CE1B-472C-A953-6ED42ED23C28}"/>
              </a:ext>
            </a:extLst>
          </p:cNvPr>
          <p:cNvSpPr txBox="1">
            <a:spLocks/>
          </p:cNvSpPr>
          <p:nvPr/>
        </p:nvSpPr>
        <p:spPr>
          <a:xfrm>
            <a:off x="107504" y="1700808"/>
            <a:ext cx="8229600" cy="4997152"/>
          </a:xfrm>
          <a:prstGeom prst="rect">
            <a:avLst/>
          </a:prstGeom>
        </p:spPr>
        <p:txBody>
          <a:bodyPr vert="horz" anchor="t">
            <a:normAutofit fontScale="32500" lnSpcReduction="20000"/>
          </a:bodyPr>
          <a:lstStyle>
            <a:lvl1pPr marL="64008" indent="0" algn="l" rtl="0" eaLnBrk="1" latinLnBrk="0" hangingPunct="1">
              <a:spcBef>
                <a:spcPct val="20000"/>
              </a:spcBef>
              <a:spcAft>
                <a:spcPts val="1000"/>
              </a:spcAft>
              <a:buClr>
                <a:schemeClr val="accent1"/>
              </a:buClr>
              <a:buSzPct val="80000"/>
              <a:buFont typeface="Arial" panose="020B0604020202020204" pitchFamily="34" charset="0"/>
              <a:buNone/>
              <a:defRPr sz="2000" kern="1200">
                <a:solidFill>
                  <a:schemeClr val="bg2"/>
                </a:solidFill>
                <a:latin typeface="+mn-lt"/>
                <a:ea typeface="+mn-ea"/>
                <a:cs typeface="+mn-cs"/>
              </a:defRPr>
            </a:lvl1pPr>
            <a:lvl2pPr marL="537210" indent="0" algn="l" rtl="0" eaLnBrk="1" latinLnBrk="0" hangingPunct="1">
              <a:spcBef>
                <a:spcPct val="20000"/>
              </a:spcBef>
              <a:spcAft>
                <a:spcPts val="1000"/>
              </a:spcAft>
              <a:buClr>
                <a:schemeClr val="accent1"/>
              </a:buClr>
              <a:buSzPct val="95000"/>
              <a:buFont typeface="Arial" panose="020B0604020202020204" pitchFamily="34" charset="0"/>
              <a:buNone/>
              <a:defRPr sz="2400" kern="1200">
                <a:solidFill>
                  <a:schemeClr val="bg2"/>
                </a:solidFill>
                <a:latin typeface="+mn-lt"/>
                <a:ea typeface="+mn-ea"/>
                <a:cs typeface="+mn-cs"/>
              </a:defRPr>
            </a:lvl2pPr>
            <a:lvl3pPr marL="877824" indent="0" algn="l" rtl="0" eaLnBrk="1" latinLnBrk="0" hangingPunct="1">
              <a:spcBef>
                <a:spcPct val="20000"/>
              </a:spcBef>
              <a:spcAft>
                <a:spcPts val="1000"/>
              </a:spcAft>
              <a:buClr>
                <a:schemeClr val="accent1"/>
              </a:buClr>
              <a:buFont typeface="Arial" panose="020B0604020202020204" pitchFamily="34" charset="0"/>
              <a:buNone/>
              <a:defRPr sz="2000" kern="1200">
                <a:solidFill>
                  <a:schemeClr val="bg2"/>
                </a:solidFill>
                <a:latin typeface="+mn-lt"/>
                <a:ea typeface="+mn-ea"/>
                <a:cs typeface="+mn-cs"/>
              </a:defRPr>
            </a:lvl3pPr>
            <a:lvl4pPr marL="1161288" indent="0" algn="l" rtl="0" eaLnBrk="1" latinLnBrk="0" hangingPunct="1">
              <a:spcBef>
                <a:spcPct val="20000"/>
              </a:spcBef>
              <a:spcAft>
                <a:spcPts val="1000"/>
              </a:spcAft>
              <a:buClr>
                <a:schemeClr val="accent1"/>
              </a:buClr>
              <a:buFont typeface="Arial" panose="020B0604020202020204" pitchFamily="34" charset="0"/>
              <a:buNone/>
              <a:defRPr sz="1800" kern="1200">
                <a:solidFill>
                  <a:schemeClr val="bg2"/>
                </a:solidFill>
                <a:latin typeface="+mn-lt"/>
                <a:ea typeface="+mn-ea"/>
                <a:cs typeface="+mn-cs"/>
              </a:defRPr>
            </a:lvl4pPr>
            <a:lvl5pPr marL="1389888" indent="0" algn="l" rtl="0" eaLnBrk="1" latinLnBrk="0" hangingPunct="1">
              <a:spcBef>
                <a:spcPct val="20000"/>
              </a:spcBef>
              <a:spcAft>
                <a:spcPts val="1000"/>
              </a:spcAft>
              <a:buClr>
                <a:schemeClr val="accent1"/>
              </a:buClr>
              <a:buFont typeface="Arial" panose="020B0604020202020204" pitchFamily="34" charset="0"/>
              <a:buNone/>
              <a:defRPr sz="1800" kern="1200">
                <a:solidFill>
                  <a:schemeClr val="bg2"/>
                </a:solidFill>
                <a:latin typeface="+mn-lt"/>
                <a:ea typeface="+mn-ea"/>
                <a:cs typeface="+mn-cs"/>
              </a:defRPr>
            </a:lvl5pPr>
            <a:lvl6pPr marL="1828800" indent="-210312" algn="l" rtl="0" eaLnBrk="1" latinLnBrk="0" hangingPunct="1">
              <a:spcBef>
                <a:spcPct val="20000"/>
              </a:spcBef>
              <a:buClr>
                <a:schemeClr val="accent1">
                  <a:tint val="75000"/>
                </a:schemeClr>
              </a:buClr>
              <a:buFont typeface="Wingdings 2"/>
              <a:buChar char=""/>
              <a:defRPr sz="1800" kern="1200">
                <a:solidFill>
                  <a:schemeClr val="tx1"/>
                </a:solidFill>
                <a:latin typeface="+mn-lt"/>
                <a:ea typeface="+mn-ea"/>
                <a:cs typeface="+mn-cs"/>
              </a:defRPr>
            </a:lvl6pPr>
            <a:lvl7pPr marL="2084832" indent="-210312" algn="l" rtl="0" eaLnBrk="1" latinLnBrk="0" hangingPunct="1">
              <a:spcBef>
                <a:spcPct val="20000"/>
              </a:spcBef>
              <a:buClr>
                <a:schemeClr val="accent1">
                  <a:tint val="75000"/>
                </a:schemeClr>
              </a:buClr>
              <a:buFont typeface="Wingdings 2"/>
              <a:buChar char=""/>
              <a:defRPr sz="1600" kern="1200">
                <a:solidFill>
                  <a:schemeClr val="tx1"/>
                </a:solidFill>
                <a:latin typeface="+mn-lt"/>
                <a:ea typeface="+mn-ea"/>
                <a:cs typeface="+mn-cs"/>
              </a:defRPr>
            </a:lvl7pPr>
            <a:lvl8pPr marL="2286000" indent="-182880" algn="l" rtl="0" eaLnBrk="1" latinLnBrk="0" hangingPunct="1">
              <a:spcBef>
                <a:spcPct val="20000"/>
              </a:spcBef>
              <a:buClr>
                <a:schemeClr val="accent1">
                  <a:tint val="75000"/>
                </a:schemeClr>
              </a:buClr>
              <a:buFont typeface="Wingdings 2"/>
              <a:buChar char=""/>
              <a:defRPr sz="1600" kern="1200">
                <a:solidFill>
                  <a:schemeClr val="tx1"/>
                </a:solidFill>
                <a:latin typeface="+mn-lt"/>
                <a:ea typeface="+mn-ea"/>
                <a:cs typeface="+mn-cs"/>
              </a:defRPr>
            </a:lvl8pPr>
            <a:lvl9pPr marL="2514600" indent="-182880" algn="l" rtl="0" eaLnBrk="1" latinLnBrk="0" hangingPunct="1">
              <a:spcBef>
                <a:spcPct val="20000"/>
              </a:spcBef>
              <a:buClr>
                <a:schemeClr val="accent1">
                  <a:tint val="75000"/>
                </a:schemeClr>
              </a:buClr>
              <a:buFont typeface="Wingdings 2"/>
              <a:buChar char=""/>
              <a:defRPr sz="1600" kern="1200">
                <a:solidFill>
                  <a:schemeClr val="tx1"/>
                </a:solidFill>
                <a:latin typeface="+mn-lt"/>
                <a:ea typeface="+mn-ea"/>
                <a:cs typeface="+mn-cs"/>
              </a:defRPr>
            </a:lvl9pPr>
          </a:lstStyle>
          <a:p>
            <a:pPr lvl="1">
              <a:lnSpc>
                <a:spcPct val="120000"/>
              </a:lnSpc>
              <a:buFont typeface="Wingdings" panose="05000000000000000000" pitchFamily="2" charset="2"/>
              <a:buChar char="v"/>
            </a:pPr>
            <a:r>
              <a:rPr lang="en-US" sz="4200" b="1" u="sng" dirty="0">
                <a:solidFill>
                  <a:schemeClr val="accent2">
                    <a:lumMod val="75000"/>
                  </a:schemeClr>
                </a:solidFill>
              </a:rPr>
              <a:t>Python 3 </a:t>
            </a:r>
            <a:r>
              <a:rPr lang="en-US" sz="4200" dirty="0"/>
              <a:t>- </a:t>
            </a:r>
            <a:r>
              <a:rPr lang="en-US" sz="4200" dirty="0">
                <a:solidFill>
                  <a:schemeClr val="bg1"/>
                </a:solidFill>
                <a:latin typeface="Arial" panose="020B0604020202020204" pitchFamily="34" charset="0"/>
                <a:cs typeface="Arial" panose="020B0604020202020204" pitchFamily="34" charset="0"/>
              </a:rPr>
              <a:t>We have used python as it contains many libraries that makes the task faster and easier. Also, the python is much more expressive and understandable than other languages.</a:t>
            </a:r>
          </a:p>
          <a:p>
            <a:pPr lvl="1">
              <a:lnSpc>
                <a:spcPct val="120000"/>
              </a:lnSpc>
              <a:buFont typeface="Wingdings" panose="05000000000000000000" pitchFamily="2" charset="2"/>
              <a:buChar char="v"/>
            </a:pPr>
            <a:r>
              <a:rPr lang="en-US" sz="4200" b="1" u="sng" dirty="0">
                <a:solidFill>
                  <a:schemeClr val="accent2">
                    <a:lumMod val="75000"/>
                  </a:schemeClr>
                </a:solidFill>
              </a:rPr>
              <a:t>OpenCV 3.4 </a:t>
            </a:r>
            <a:r>
              <a:rPr lang="en-US" sz="4200" dirty="0"/>
              <a:t>- </a:t>
            </a:r>
            <a:r>
              <a:rPr lang="en-IN" sz="4200" dirty="0">
                <a:solidFill>
                  <a:schemeClr val="bg1"/>
                </a:solidFill>
                <a:latin typeface="Arial" panose="020B0604020202020204" pitchFamily="34" charset="0"/>
                <a:cs typeface="Arial" panose="020B0604020202020204" pitchFamily="34" charset="0"/>
              </a:rPr>
              <a:t>Used for image processing. EAST is based on OpenCV. Also, the image is being smoothened using the inbuilt libraries of OpenCV.</a:t>
            </a:r>
          </a:p>
          <a:p>
            <a:pPr lvl="1">
              <a:lnSpc>
                <a:spcPct val="120000"/>
              </a:lnSpc>
              <a:buFont typeface="Wingdings" panose="05000000000000000000" pitchFamily="2" charset="2"/>
              <a:buChar char="v"/>
            </a:pPr>
            <a:r>
              <a:rPr lang="en-US" sz="4200" b="1" u="sng" dirty="0" err="1">
                <a:solidFill>
                  <a:schemeClr val="accent2">
                    <a:lumMod val="75000"/>
                  </a:schemeClr>
                </a:solidFill>
              </a:rPr>
              <a:t>Tensorflow</a:t>
            </a:r>
            <a:r>
              <a:rPr lang="en-US" sz="4200" b="1" u="sng" dirty="0">
                <a:solidFill>
                  <a:schemeClr val="accent2">
                    <a:lumMod val="75000"/>
                  </a:schemeClr>
                </a:solidFill>
              </a:rPr>
              <a:t> 1.5 </a:t>
            </a:r>
            <a:r>
              <a:rPr lang="en-US" sz="4200" dirty="0"/>
              <a:t>- </a:t>
            </a:r>
            <a:r>
              <a:rPr lang="en-US" sz="4200" dirty="0">
                <a:solidFill>
                  <a:schemeClr val="bg1"/>
                </a:solidFill>
                <a:latin typeface="Arial" panose="020B0604020202020204" pitchFamily="34" charset="0"/>
                <a:cs typeface="Arial" panose="020B0604020202020204" pitchFamily="34" charset="0"/>
              </a:rPr>
              <a:t>TensorFlow is an open source software library for high performance numerical computation. Its flexible architecture allows easy deployment of computation across a variety of platforms (CPUs, GPUs, TPUs), and from desktops to clusters of servers to mobile and edge devices</a:t>
            </a:r>
            <a:r>
              <a:rPr lang="en-US" sz="4200" dirty="0"/>
              <a:t>.</a:t>
            </a:r>
          </a:p>
          <a:p>
            <a:pPr lvl="1">
              <a:lnSpc>
                <a:spcPct val="120000"/>
              </a:lnSpc>
              <a:buFont typeface="Wingdings" panose="05000000000000000000" pitchFamily="2" charset="2"/>
              <a:buChar char="v"/>
            </a:pPr>
            <a:r>
              <a:rPr lang="en-US" sz="4200" b="1" u="sng" dirty="0" err="1">
                <a:solidFill>
                  <a:schemeClr val="accent2">
                    <a:lumMod val="75000"/>
                  </a:schemeClr>
                </a:solidFill>
              </a:rPr>
              <a:t>Pytesseract</a:t>
            </a:r>
            <a:r>
              <a:rPr lang="en-US" sz="4200" b="1" u="sng" dirty="0">
                <a:solidFill>
                  <a:schemeClr val="accent2">
                    <a:lumMod val="75000"/>
                  </a:schemeClr>
                </a:solidFill>
              </a:rPr>
              <a:t> </a:t>
            </a:r>
            <a:r>
              <a:rPr lang="en-US" sz="4200" dirty="0"/>
              <a:t>– </a:t>
            </a:r>
            <a:r>
              <a:rPr lang="en-US" sz="4200" dirty="0">
                <a:solidFill>
                  <a:schemeClr val="bg1"/>
                </a:solidFill>
                <a:latin typeface="Arial" panose="020B0604020202020204" pitchFamily="34" charset="0"/>
                <a:cs typeface="Arial" panose="020B0604020202020204" pitchFamily="34" charset="0"/>
              </a:rPr>
              <a:t>The library which has been developed to efficiently convert text in images into computer format using a well trained model provided the image passed is free from distortion and noises, etc.</a:t>
            </a:r>
          </a:p>
          <a:p>
            <a:pPr lvl="1">
              <a:lnSpc>
                <a:spcPct val="120000"/>
              </a:lnSpc>
              <a:buFont typeface="Wingdings" panose="05000000000000000000" pitchFamily="2" charset="2"/>
              <a:buChar char="v"/>
            </a:pPr>
            <a:r>
              <a:rPr lang="en-US" sz="4200" b="1" u="sng" dirty="0">
                <a:solidFill>
                  <a:schemeClr val="accent2">
                    <a:lumMod val="75000"/>
                  </a:schemeClr>
                </a:solidFill>
              </a:rPr>
              <a:t>Matplotlib</a:t>
            </a:r>
            <a:r>
              <a:rPr lang="en-US" sz="4200" b="1" dirty="0">
                <a:solidFill>
                  <a:schemeClr val="accent2">
                    <a:lumMod val="75000"/>
                  </a:schemeClr>
                </a:solidFill>
              </a:rPr>
              <a:t> -  </a:t>
            </a:r>
            <a:r>
              <a:rPr lang="en-US" sz="4200" dirty="0">
                <a:latin typeface="Arial" panose="020B0604020202020204" pitchFamily="34" charset="0"/>
                <a:cs typeface="Arial" panose="020B0604020202020204" pitchFamily="34" charset="0"/>
              </a:rPr>
              <a:t>The library is used for showing rectangle boxes around identified text regions.</a:t>
            </a:r>
            <a:endParaRPr lang="en-US" sz="4200" b="1" u="sng" dirty="0"/>
          </a:p>
          <a:p>
            <a:pPr lvl="1">
              <a:lnSpc>
                <a:spcPct val="120000"/>
              </a:lnSpc>
              <a:buFont typeface="Wingdings" panose="05000000000000000000" pitchFamily="2" charset="2"/>
              <a:buChar char="v"/>
            </a:pPr>
            <a:r>
              <a:rPr lang="en-US" sz="4200" b="1" u="sng" dirty="0" err="1">
                <a:solidFill>
                  <a:schemeClr val="accent2">
                    <a:lumMod val="75000"/>
                  </a:schemeClr>
                </a:solidFill>
              </a:rPr>
              <a:t>EasyOCR</a:t>
            </a:r>
            <a:r>
              <a:rPr lang="en-US" sz="4200" b="1" u="sng" dirty="0">
                <a:solidFill>
                  <a:schemeClr val="accent2">
                    <a:lumMod val="75000"/>
                  </a:schemeClr>
                </a:solidFill>
              </a:rPr>
              <a:t> </a:t>
            </a:r>
            <a:r>
              <a:rPr lang="en-US" sz="4200" b="1" dirty="0">
                <a:solidFill>
                  <a:schemeClr val="accent2">
                    <a:lumMod val="75000"/>
                  </a:schemeClr>
                </a:solidFill>
              </a:rPr>
              <a:t>-</a:t>
            </a:r>
            <a:r>
              <a:rPr lang="en-US" sz="4200" dirty="0">
                <a:solidFill>
                  <a:schemeClr val="bg1"/>
                </a:solidFill>
                <a:latin typeface="Arial" panose="020B0604020202020204" pitchFamily="34" charset="0"/>
                <a:cs typeface="Arial" panose="020B0604020202020204" pitchFamily="34" charset="0"/>
              </a:rPr>
              <a:t> </a:t>
            </a:r>
            <a:r>
              <a:rPr lang="en-US" sz="4200" dirty="0">
                <a:solidFill>
                  <a:schemeClr val="bg1"/>
                </a:solidFill>
                <a:cs typeface="Arial" panose="020B0604020202020204" pitchFamily="34" charset="0"/>
              </a:rPr>
              <a:t>The library is used for Text Detection and Text recognition based on Deep Learning Models.</a:t>
            </a:r>
            <a:endParaRPr lang="en-US" sz="4200" b="1" u="sng" dirty="0">
              <a:solidFill>
                <a:schemeClr val="accent2">
                  <a:lumMod val="75000"/>
                </a:schemeClr>
              </a:solidFill>
            </a:endParaRPr>
          </a:p>
          <a:p>
            <a:pPr lvl="1">
              <a:lnSpc>
                <a:spcPct val="120000"/>
              </a:lnSpc>
              <a:buFont typeface="Wingdings" panose="05000000000000000000" pitchFamily="2" charset="2"/>
              <a:buChar char="v"/>
            </a:pPr>
            <a:r>
              <a:rPr lang="en-US" sz="4200" b="1" u="sng" dirty="0">
                <a:solidFill>
                  <a:schemeClr val="accent2">
                    <a:lumMod val="75000"/>
                  </a:schemeClr>
                </a:solidFill>
              </a:rPr>
              <a:t>A Good CPU for a faster image processing</a:t>
            </a:r>
          </a:p>
          <a:p>
            <a:pPr lvl="1">
              <a:buFont typeface="Wingdings" panose="05000000000000000000" pitchFamily="2" charset="2"/>
              <a:buChar char="v"/>
            </a:pPr>
            <a:endParaRPr lang="en-US" sz="1600" dirty="0"/>
          </a:p>
        </p:txBody>
      </p:sp>
    </p:spTree>
    <p:extLst>
      <p:ext uri="{BB962C8B-B14F-4D97-AF65-F5344CB8AC3E}">
        <p14:creationId xmlns:p14="http://schemas.microsoft.com/office/powerpoint/2010/main" val="2144614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8">
                                            <p:txEl>
                                              <p:pRg st="0" end="0"/>
                                            </p:txEl>
                                          </p:spTgt>
                                        </p:tgtEl>
                                        <p:attrNameLst>
                                          <p:attrName>style.visibility</p:attrName>
                                        </p:attrNameLst>
                                      </p:cBhvr>
                                      <p:to>
                                        <p:strVal val="visible"/>
                                      </p:to>
                                    </p:set>
                                    <p:animEffect transition="in" filter="barn(inVertical)">
                                      <p:cBhvr>
                                        <p:cTn id="12" dur="500"/>
                                        <p:tgtEl>
                                          <p:spTgt spid="8">
                                            <p:txEl>
                                              <p:pRg st="0" end="0"/>
                                            </p:txEl>
                                          </p:spTgt>
                                        </p:tgtEl>
                                      </p:cBhvr>
                                    </p:animEffect>
                                  </p:childTnLst>
                                </p:cTn>
                              </p:par>
                              <p:par>
                                <p:cTn id="13" presetID="16" presetClass="entr" presetSubtype="21" fill="hold" grpId="0" nodeType="with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animEffect transition="in" filter="barn(inVertical)">
                                      <p:cBhvr>
                                        <p:cTn id="15" dur="500"/>
                                        <p:tgtEl>
                                          <p:spTgt spid="8">
                                            <p:txEl>
                                              <p:pRg st="1" end="1"/>
                                            </p:txEl>
                                          </p:spTgt>
                                        </p:tgtEl>
                                      </p:cBhvr>
                                    </p:animEffect>
                                  </p:childTnLst>
                                </p:cTn>
                              </p:par>
                              <p:par>
                                <p:cTn id="16" presetID="16" presetClass="entr" presetSubtype="21" fill="hold" grpId="0" nodeType="withEffect">
                                  <p:stCondLst>
                                    <p:cond delay="0"/>
                                  </p:stCondLst>
                                  <p:childTnLst>
                                    <p:set>
                                      <p:cBhvr>
                                        <p:cTn id="17" dur="1" fill="hold">
                                          <p:stCondLst>
                                            <p:cond delay="0"/>
                                          </p:stCondLst>
                                        </p:cTn>
                                        <p:tgtEl>
                                          <p:spTgt spid="8">
                                            <p:txEl>
                                              <p:pRg st="2" end="2"/>
                                            </p:txEl>
                                          </p:spTgt>
                                        </p:tgtEl>
                                        <p:attrNameLst>
                                          <p:attrName>style.visibility</p:attrName>
                                        </p:attrNameLst>
                                      </p:cBhvr>
                                      <p:to>
                                        <p:strVal val="visible"/>
                                      </p:to>
                                    </p:set>
                                    <p:animEffect transition="in" filter="barn(inVertical)">
                                      <p:cBhvr>
                                        <p:cTn id="18" dur="500"/>
                                        <p:tgtEl>
                                          <p:spTgt spid="8">
                                            <p:txEl>
                                              <p:pRg st="2" end="2"/>
                                            </p:txEl>
                                          </p:spTgt>
                                        </p:tgtEl>
                                      </p:cBhvr>
                                    </p:animEffect>
                                  </p:childTnLst>
                                </p:cTn>
                              </p:par>
                              <p:par>
                                <p:cTn id="19" presetID="16" presetClass="entr" presetSubtype="21" fill="hold" grpId="0" nodeType="withEffect">
                                  <p:stCondLst>
                                    <p:cond delay="0"/>
                                  </p:stCondLst>
                                  <p:childTnLst>
                                    <p:set>
                                      <p:cBhvr>
                                        <p:cTn id="20" dur="1" fill="hold">
                                          <p:stCondLst>
                                            <p:cond delay="0"/>
                                          </p:stCondLst>
                                        </p:cTn>
                                        <p:tgtEl>
                                          <p:spTgt spid="8">
                                            <p:txEl>
                                              <p:pRg st="3" end="3"/>
                                            </p:txEl>
                                          </p:spTgt>
                                        </p:tgtEl>
                                        <p:attrNameLst>
                                          <p:attrName>style.visibility</p:attrName>
                                        </p:attrNameLst>
                                      </p:cBhvr>
                                      <p:to>
                                        <p:strVal val="visible"/>
                                      </p:to>
                                    </p:set>
                                    <p:animEffect transition="in" filter="barn(inVertical)">
                                      <p:cBhvr>
                                        <p:cTn id="21" dur="500"/>
                                        <p:tgtEl>
                                          <p:spTgt spid="8">
                                            <p:txEl>
                                              <p:pRg st="3" end="3"/>
                                            </p:txEl>
                                          </p:spTgt>
                                        </p:tgtEl>
                                      </p:cBhvr>
                                    </p:animEffect>
                                  </p:childTnLst>
                                </p:cTn>
                              </p:par>
                              <p:par>
                                <p:cTn id="22" presetID="16" presetClass="entr" presetSubtype="21" fill="hold" grpId="0" nodeType="withEffect">
                                  <p:stCondLst>
                                    <p:cond delay="0"/>
                                  </p:stCondLst>
                                  <p:childTnLst>
                                    <p:set>
                                      <p:cBhvr>
                                        <p:cTn id="23" dur="1" fill="hold">
                                          <p:stCondLst>
                                            <p:cond delay="0"/>
                                          </p:stCondLst>
                                        </p:cTn>
                                        <p:tgtEl>
                                          <p:spTgt spid="8">
                                            <p:txEl>
                                              <p:pRg st="4" end="4"/>
                                            </p:txEl>
                                          </p:spTgt>
                                        </p:tgtEl>
                                        <p:attrNameLst>
                                          <p:attrName>style.visibility</p:attrName>
                                        </p:attrNameLst>
                                      </p:cBhvr>
                                      <p:to>
                                        <p:strVal val="visible"/>
                                      </p:to>
                                    </p:set>
                                    <p:animEffect transition="in" filter="barn(inVertical)">
                                      <p:cBhvr>
                                        <p:cTn id="24" dur="500"/>
                                        <p:tgtEl>
                                          <p:spTgt spid="8">
                                            <p:txEl>
                                              <p:pRg st="4" end="4"/>
                                            </p:txEl>
                                          </p:spTgt>
                                        </p:tgtEl>
                                      </p:cBhvr>
                                    </p:animEffect>
                                  </p:childTnLst>
                                </p:cTn>
                              </p:par>
                              <p:par>
                                <p:cTn id="25" presetID="16" presetClass="entr" presetSubtype="21" fill="hold" grpId="0" nodeType="withEffect">
                                  <p:stCondLst>
                                    <p:cond delay="0"/>
                                  </p:stCondLst>
                                  <p:childTnLst>
                                    <p:set>
                                      <p:cBhvr>
                                        <p:cTn id="26" dur="1" fill="hold">
                                          <p:stCondLst>
                                            <p:cond delay="0"/>
                                          </p:stCondLst>
                                        </p:cTn>
                                        <p:tgtEl>
                                          <p:spTgt spid="8">
                                            <p:txEl>
                                              <p:pRg st="5" end="5"/>
                                            </p:txEl>
                                          </p:spTgt>
                                        </p:tgtEl>
                                        <p:attrNameLst>
                                          <p:attrName>style.visibility</p:attrName>
                                        </p:attrNameLst>
                                      </p:cBhvr>
                                      <p:to>
                                        <p:strVal val="visible"/>
                                      </p:to>
                                    </p:set>
                                    <p:animEffect transition="in" filter="barn(inVertical)">
                                      <p:cBhvr>
                                        <p:cTn id="27" dur="500"/>
                                        <p:tgtEl>
                                          <p:spTgt spid="8">
                                            <p:txEl>
                                              <p:pRg st="5" end="5"/>
                                            </p:txEl>
                                          </p:spTgt>
                                        </p:tgtEl>
                                      </p:cBhvr>
                                    </p:animEffect>
                                  </p:childTnLst>
                                </p:cTn>
                              </p:par>
                              <p:par>
                                <p:cTn id="28" presetID="16" presetClass="entr" presetSubtype="21" fill="hold" grpId="0" nodeType="withEffect">
                                  <p:stCondLst>
                                    <p:cond delay="0"/>
                                  </p:stCondLst>
                                  <p:childTnLst>
                                    <p:set>
                                      <p:cBhvr>
                                        <p:cTn id="29" dur="1" fill="hold">
                                          <p:stCondLst>
                                            <p:cond delay="0"/>
                                          </p:stCondLst>
                                        </p:cTn>
                                        <p:tgtEl>
                                          <p:spTgt spid="8">
                                            <p:txEl>
                                              <p:pRg st="6" end="6"/>
                                            </p:txEl>
                                          </p:spTgt>
                                        </p:tgtEl>
                                        <p:attrNameLst>
                                          <p:attrName>style.visibility</p:attrName>
                                        </p:attrNameLst>
                                      </p:cBhvr>
                                      <p:to>
                                        <p:strVal val="visible"/>
                                      </p:to>
                                    </p:set>
                                    <p:animEffect transition="in" filter="barn(inVertical)">
                                      <p:cBhvr>
                                        <p:cTn id="30" dur="500"/>
                                        <p:tgtEl>
                                          <p:spTgt spid="8">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E6FFA1-4FBD-46B2-BCF1-CFDBFFD09176}"/>
              </a:ext>
            </a:extLst>
          </p:cNvPr>
          <p:cNvSpPr>
            <a:spLocks noGrp="1"/>
          </p:cNvSpPr>
          <p:nvPr>
            <p:ph type="title"/>
          </p:nvPr>
        </p:nvSpPr>
        <p:spPr/>
        <p:txBody>
          <a:bodyPr/>
          <a:lstStyle/>
          <a:p>
            <a:r>
              <a:rPr lang="en-US" sz="2400" dirty="0"/>
              <a:t> </a:t>
            </a:r>
          </a:p>
        </p:txBody>
      </p:sp>
      <p:sp>
        <p:nvSpPr>
          <p:cNvPr id="3" name="Content Placeholder 2">
            <a:extLst>
              <a:ext uri="{FF2B5EF4-FFF2-40B4-BE49-F238E27FC236}">
                <a16:creationId xmlns:a16="http://schemas.microsoft.com/office/drawing/2014/main" id="{B418750C-4DD5-4B7A-A2C8-A60766085C5C}"/>
              </a:ext>
            </a:extLst>
          </p:cNvPr>
          <p:cNvSpPr>
            <a:spLocks noGrp="1"/>
          </p:cNvSpPr>
          <p:nvPr>
            <p:ph idx="1"/>
          </p:nvPr>
        </p:nvSpPr>
        <p:spPr>
          <a:xfrm>
            <a:off x="466725" y="864567"/>
            <a:ext cx="7726680" cy="5612235"/>
          </a:xfrm>
        </p:spPr>
        <p:txBody>
          <a:bodyPr>
            <a:normAutofit/>
          </a:bodyPr>
          <a:lstStyle/>
          <a:p>
            <a:pPr algn="l" fontAlgn="base"/>
            <a:r>
              <a:rPr lang="en-US" sz="3200" b="1" i="0" u="sng" dirty="0">
                <a:solidFill>
                  <a:srgbClr val="FF0000"/>
                </a:solidFill>
                <a:effectLst/>
                <a:latin typeface="Libre Baskerville"/>
              </a:rPr>
              <a:t>Advantages Of </a:t>
            </a:r>
            <a:r>
              <a:rPr lang="en-US" sz="3200" b="1" i="0" u="sng" dirty="0" err="1">
                <a:solidFill>
                  <a:srgbClr val="FF0000"/>
                </a:solidFill>
                <a:effectLst/>
                <a:latin typeface="Libre Baskerville"/>
              </a:rPr>
              <a:t>EasyOCR</a:t>
            </a:r>
            <a:endParaRPr lang="en-US" sz="3200" b="0" i="0" u="sng" dirty="0">
              <a:solidFill>
                <a:srgbClr val="FF0000"/>
              </a:solidFill>
              <a:effectLst/>
              <a:latin typeface="Lato"/>
            </a:endParaRPr>
          </a:p>
          <a:p>
            <a:pPr algn="l" fontAlgn="base">
              <a:buFont typeface="Arial" panose="020B0604020202020204" pitchFamily="34" charset="0"/>
              <a:buChar char="•"/>
            </a:pPr>
            <a:r>
              <a:rPr lang="en-US" b="0" i="0" dirty="0" err="1">
                <a:effectLst/>
                <a:latin typeface="Lato"/>
              </a:rPr>
              <a:t>EasyOCR</a:t>
            </a:r>
            <a:r>
              <a:rPr lang="en-US" b="0" i="0" dirty="0">
                <a:effectLst/>
                <a:latin typeface="Lato"/>
              </a:rPr>
              <a:t> supports </a:t>
            </a:r>
            <a:r>
              <a:rPr lang="en-US" dirty="0">
                <a:latin typeface="Lato"/>
              </a:rPr>
              <a:t>t</a:t>
            </a:r>
            <a:r>
              <a:rPr lang="en-US" b="0" i="0" dirty="0">
                <a:effectLst/>
                <a:latin typeface="Lato"/>
              </a:rPr>
              <a:t>he GPU version </a:t>
            </a:r>
            <a:r>
              <a:rPr lang="en-US" dirty="0">
                <a:latin typeface="Lato"/>
              </a:rPr>
              <a:t>a</a:t>
            </a:r>
            <a:r>
              <a:rPr lang="en-US" b="0" i="0" dirty="0">
                <a:effectLst/>
                <a:latin typeface="Lato"/>
              </a:rPr>
              <a:t>nd </a:t>
            </a:r>
            <a:r>
              <a:rPr lang="en-US" dirty="0">
                <a:latin typeface="Lato"/>
              </a:rPr>
              <a:t>t</a:t>
            </a:r>
            <a:r>
              <a:rPr lang="en-US" b="0" i="0" dirty="0">
                <a:effectLst/>
                <a:latin typeface="Lato"/>
              </a:rPr>
              <a:t>he </a:t>
            </a:r>
            <a:r>
              <a:rPr lang="en-US" dirty="0">
                <a:latin typeface="Lato"/>
              </a:rPr>
              <a:t>p</a:t>
            </a:r>
            <a:r>
              <a:rPr lang="en-US" b="0" i="0" dirty="0">
                <a:effectLst/>
                <a:latin typeface="Lato"/>
              </a:rPr>
              <a:t>erformance </a:t>
            </a:r>
            <a:r>
              <a:rPr lang="en-US" dirty="0">
                <a:latin typeface="Lato"/>
              </a:rPr>
              <a:t>o</a:t>
            </a:r>
            <a:r>
              <a:rPr lang="en-US" b="0" i="0" dirty="0">
                <a:effectLst/>
                <a:latin typeface="Lato"/>
              </a:rPr>
              <a:t>n </a:t>
            </a:r>
            <a:r>
              <a:rPr lang="en-US" dirty="0">
                <a:latin typeface="Lato"/>
              </a:rPr>
              <a:t>t</a:t>
            </a:r>
            <a:r>
              <a:rPr lang="en-US" b="0" i="0" dirty="0">
                <a:effectLst/>
                <a:latin typeface="Lato"/>
              </a:rPr>
              <a:t>he GPU is </a:t>
            </a:r>
            <a:r>
              <a:rPr lang="en-US" dirty="0">
                <a:latin typeface="Lato"/>
              </a:rPr>
              <a:t>much better than Tesseract.</a:t>
            </a:r>
            <a:endParaRPr lang="en-US" b="0" i="0" dirty="0">
              <a:effectLst/>
              <a:latin typeface="Lato"/>
            </a:endParaRPr>
          </a:p>
          <a:p>
            <a:pPr algn="l" fontAlgn="base">
              <a:buFont typeface="Arial" panose="020B0604020202020204" pitchFamily="34" charset="0"/>
              <a:buChar char="•"/>
            </a:pPr>
            <a:r>
              <a:rPr lang="en-US" b="0" i="0" dirty="0">
                <a:effectLst/>
                <a:latin typeface="Lato"/>
              </a:rPr>
              <a:t>With noisy </a:t>
            </a:r>
            <a:r>
              <a:rPr lang="en-US" dirty="0">
                <a:latin typeface="Lato"/>
              </a:rPr>
              <a:t>i</a:t>
            </a:r>
            <a:r>
              <a:rPr lang="en-US" b="0" i="0" dirty="0">
                <a:effectLst/>
                <a:latin typeface="Lato"/>
              </a:rPr>
              <a:t>mages, </a:t>
            </a:r>
            <a:r>
              <a:rPr lang="en-US" b="0" i="0" dirty="0" err="1">
                <a:effectLst/>
                <a:latin typeface="Lato"/>
              </a:rPr>
              <a:t>EasyOCR</a:t>
            </a:r>
            <a:r>
              <a:rPr lang="en-US" b="0" i="0" dirty="0">
                <a:effectLst/>
                <a:latin typeface="Lato"/>
              </a:rPr>
              <a:t> works </a:t>
            </a:r>
            <a:r>
              <a:rPr lang="en-US" dirty="0">
                <a:latin typeface="Lato"/>
              </a:rPr>
              <a:t>b</a:t>
            </a:r>
            <a:r>
              <a:rPr lang="en-US" b="0" i="0" dirty="0">
                <a:effectLst/>
                <a:latin typeface="Lato"/>
              </a:rPr>
              <a:t>etter.</a:t>
            </a:r>
          </a:p>
          <a:p>
            <a:pPr algn="l" fontAlgn="base">
              <a:buFont typeface="Arial" panose="020B0604020202020204" pitchFamily="34" charset="0"/>
              <a:buChar char="•"/>
            </a:pPr>
            <a:r>
              <a:rPr lang="en-US" b="0" i="0" dirty="0" err="1">
                <a:effectLst/>
                <a:latin typeface="Lato"/>
              </a:rPr>
              <a:t>EasyOCR</a:t>
            </a:r>
            <a:r>
              <a:rPr lang="en-US" b="0" i="0" dirty="0">
                <a:effectLst/>
                <a:latin typeface="Lato"/>
              </a:rPr>
              <a:t> offers more confidence </a:t>
            </a:r>
            <a:r>
              <a:rPr lang="en-US" dirty="0">
                <a:latin typeface="Lato"/>
              </a:rPr>
              <a:t>o</a:t>
            </a:r>
            <a:r>
              <a:rPr lang="en-US" b="0" i="0" dirty="0">
                <a:effectLst/>
                <a:latin typeface="Lato"/>
              </a:rPr>
              <a:t>f </a:t>
            </a:r>
            <a:r>
              <a:rPr lang="en-US" dirty="0">
                <a:latin typeface="Lato"/>
              </a:rPr>
              <a:t>t</a:t>
            </a:r>
            <a:r>
              <a:rPr lang="en-US" b="0" i="0" dirty="0">
                <a:effectLst/>
                <a:latin typeface="Lato"/>
              </a:rPr>
              <a:t>he </a:t>
            </a:r>
            <a:r>
              <a:rPr lang="en-US" dirty="0">
                <a:latin typeface="Lato"/>
              </a:rPr>
              <a:t>e</a:t>
            </a:r>
            <a:r>
              <a:rPr lang="en-US" b="0" i="0" dirty="0">
                <a:effectLst/>
                <a:latin typeface="Lato"/>
              </a:rPr>
              <a:t>xtracted text </a:t>
            </a:r>
            <a:r>
              <a:rPr lang="en-US" dirty="0">
                <a:latin typeface="Lato"/>
              </a:rPr>
              <a:t>t</a:t>
            </a:r>
            <a:r>
              <a:rPr lang="en-US" b="0" i="0" dirty="0">
                <a:effectLst/>
                <a:latin typeface="Lato"/>
              </a:rPr>
              <a:t>hat </a:t>
            </a:r>
            <a:r>
              <a:rPr lang="en-US" dirty="0">
                <a:latin typeface="Lato"/>
              </a:rPr>
              <a:t>c</a:t>
            </a:r>
            <a:r>
              <a:rPr lang="en-US" b="0" i="0" dirty="0">
                <a:effectLst/>
                <a:latin typeface="Lato"/>
              </a:rPr>
              <a:t>an </a:t>
            </a:r>
            <a:r>
              <a:rPr lang="en-US" dirty="0">
                <a:latin typeface="Lato"/>
              </a:rPr>
              <a:t>b</a:t>
            </a:r>
            <a:r>
              <a:rPr lang="en-US" b="0" i="0" dirty="0">
                <a:effectLst/>
                <a:latin typeface="Lato"/>
              </a:rPr>
              <a:t>e </a:t>
            </a:r>
            <a:r>
              <a:rPr lang="en-US" dirty="0">
                <a:latin typeface="Lato"/>
              </a:rPr>
              <a:t>i</a:t>
            </a:r>
            <a:r>
              <a:rPr lang="en-US" b="0" i="0" dirty="0">
                <a:effectLst/>
                <a:latin typeface="Lato"/>
              </a:rPr>
              <a:t>n use </a:t>
            </a:r>
            <a:r>
              <a:rPr lang="en-US" dirty="0">
                <a:latin typeface="Lato"/>
              </a:rPr>
              <a:t>f</a:t>
            </a:r>
            <a:r>
              <a:rPr lang="en-US" b="0" i="0" dirty="0">
                <a:effectLst/>
                <a:latin typeface="Lato"/>
              </a:rPr>
              <a:t>or </a:t>
            </a:r>
            <a:r>
              <a:rPr lang="en-US" dirty="0">
                <a:latin typeface="Lato"/>
              </a:rPr>
              <a:t>f</a:t>
            </a:r>
            <a:r>
              <a:rPr lang="en-US" b="0" i="0" dirty="0">
                <a:effectLst/>
                <a:latin typeface="Lato"/>
              </a:rPr>
              <a:t>urther </a:t>
            </a:r>
            <a:r>
              <a:rPr lang="en-US" dirty="0">
                <a:latin typeface="Lato"/>
              </a:rPr>
              <a:t>a</a:t>
            </a:r>
            <a:r>
              <a:rPr lang="en-US" b="0" i="0" dirty="0">
                <a:effectLst/>
                <a:latin typeface="Lato"/>
              </a:rPr>
              <a:t>nalysis.</a:t>
            </a:r>
          </a:p>
          <a:p>
            <a:r>
              <a:rPr lang="en-US" sz="3200" b="1" i="0" u="sng" dirty="0">
                <a:solidFill>
                  <a:srgbClr val="FF0000"/>
                </a:solidFill>
                <a:effectLst/>
                <a:latin typeface="Libre Baskerville"/>
              </a:rPr>
              <a:t>Disadvantages Of </a:t>
            </a:r>
            <a:r>
              <a:rPr lang="en-US" sz="3200" b="1" i="0" u="sng" dirty="0" err="1">
                <a:solidFill>
                  <a:srgbClr val="FF0000"/>
                </a:solidFill>
                <a:effectLst/>
                <a:latin typeface="Libre Baskerville"/>
              </a:rPr>
              <a:t>EasyOCR</a:t>
            </a:r>
            <a:endParaRPr lang="en-US" sz="3200" b="1" i="0" u="sng" dirty="0">
              <a:solidFill>
                <a:srgbClr val="FF0000"/>
              </a:solidFill>
              <a:effectLst/>
              <a:latin typeface="Libre Baskerville"/>
            </a:endParaRPr>
          </a:p>
          <a:p>
            <a:pPr algn="l" fontAlgn="base">
              <a:buFont typeface="Arial" panose="020B0604020202020204" pitchFamily="34" charset="0"/>
              <a:buChar char="•"/>
            </a:pPr>
            <a:r>
              <a:rPr lang="en-US" b="0" i="0" dirty="0">
                <a:effectLst/>
                <a:latin typeface="Lato"/>
              </a:rPr>
              <a:t>If the image </a:t>
            </a:r>
            <a:r>
              <a:rPr lang="en-US" dirty="0">
                <a:latin typeface="Lato"/>
              </a:rPr>
              <a:t>c</a:t>
            </a:r>
            <a:r>
              <a:rPr lang="en-US" b="0" i="0" dirty="0">
                <a:effectLst/>
                <a:latin typeface="Lato"/>
              </a:rPr>
              <a:t>ontains </a:t>
            </a:r>
            <a:r>
              <a:rPr lang="en-US" dirty="0">
                <a:latin typeface="Lato"/>
              </a:rPr>
              <a:t>l</a:t>
            </a:r>
            <a:r>
              <a:rPr lang="en-US" b="0" i="0" dirty="0">
                <a:effectLst/>
                <a:latin typeface="Lato"/>
              </a:rPr>
              <a:t>anguages </a:t>
            </a:r>
            <a:r>
              <a:rPr lang="en-US" dirty="0">
                <a:latin typeface="Lato"/>
              </a:rPr>
              <a:t>o</a:t>
            </a:r>
            <a:r>
              <a:rPr lang="en-US" b="0" i="0" dirty="0">
                <a:effectLst/>
                <a:latin typeface="Lato"/>
              </a:rPr>
              <a:t>utside </a:t>
            </a:r>
            <a:r>
              <a:rPr lang="en-US" dirty="0">
                <a:latin typeface="Lato"/>
              </a:rPr>
              <a:t>t</a:t>
            </a:r>
            <a:r>
              <a:rPr lang="en-US" b="0" i="0" dirty="0">
                <a:effectLst/>
                <a:latin typeface="Lato"/>
              </a:rPr>
              <a:t>hose </a:t>
            </a:r>
            <a:r>
              <a:rPr lang="en-US" dirty="0">
                <a:latin typeface="Lato"/>
              </a:rPr>
              <a:t>g</a:t>
            </a:r>
            <a:r>
              <a:rPr lang="en-US" b="0" i="0" dirty="0">
                <a:effectLst/>
                <a:latin typeface="Lato"/>
              </a:rPr>
              <a:t>iven </a:t>
            </a:r>
            <a:r>
              <a:rPr lang="en-US" dirty="0">
                <a:latin typeface="Lato"/>
              </a:rPr>
              <a:t>i</a:t>
            </a:r>
            <a:r>
              <a:rPr lang="en-US" b="0" i="0" dirty="0">
                <a:effectLst/>
                <a:latin typeface="Lato"/>
              </a:rPr>
              <a:t>n </a:t>
            </a:r>
            <a:r>
              <a:rPr lang="en-US" dirty="0">
                <a:latin typeface="Lato"/>
              </a:rPr>
              <a:t>t</a:t>
            </a:r>
            <a:r>
              <a:rPr lang="en-US" b="0" i="0" dirty="0">
                <a:effectLst/>
                <a:latin typeface="Lato"/>
              </a:rPr>
              <a:t>he </a:t>
            </a:r>
            <a:r>
              <a:rPr lang="en-US" dirty="0">
                <a:latin typeface="Lato"/>
              </a:rPr>
              <a:t>a</a:t>
            </a:r>
            <a:r>
              <a:rPr lang="en-US" b="0" i="0" dirty="0">
                <a:effectLst/>
                <a:latin typeface="Lato"/>
              </a:rPr>
              <a:t>rguments </a:t>
            </a:r>
            <a:r>
              <a:rPr lang="en-US" dirty="0">
                <a:latin typeface="Lato"/>
              </a:rPr>
              <a:t>o</a:t>
            </a:r>
            <a:r>
              <a:rPr lang="en-US" b="0" i="0" dirty="0">
                <a:effectLst/>
                <a:latin typeface="Lato"/>
              </a:rPr>
              <a:t>f </a:t>
            </a:r>
            <a:r>
              <a:rPr lang="en-US" dirty="0">
                <a:latin typeface="Lato"/>
              </a:rPr>
              <a:t>t</a:t>
            </a:r>
            <a:r>
              <a:rPr lang="en-US" b="0" i="0" dirty="0">
                <a:effectLst/>
                <a:latin typeface="Lato"/>
              </a:rPr>
              <a:t>he language, </a:t>
            </a:r>
            <a:r>
              <a:rPr lang="en-US" dirty="0">
                <a:latin typeface="Lato"/>
              </a:rPr>
              <a:t>a</a:t>
            </a:r>
            <a:r>
              <a:rPr lang="en-US" b="0" i="0" dirty="0">
                <a:effectLst/>
                <a:latin typeface="Lato"/>
              </a:rPr>
              <a:t>lso </a:t>
            </a:r>
            <a:r>
              <a:rPr lang="en-US" dirty="0">
                <a:latin typeface="Lato"/>
              </a:rPr>
              <a:t>t</a:t>
            </a:r>
            <a:r>
              <a:rPr lang="en-US" b="0" i="0" dirty="0">
                <a:effectLst/>
                <a:latin typeface="Lato"/>
              </a:rPr>
              <a:t>he outcomes </a:t>
            </a:r>
            <a:r>
              <a:rPr lang="en-US" dirty="0">
                <a:latin typeface="Lato"/>
              </a:rPr>
              <a:t>m</a:t>
            </a:r>
            <a:r>
              <a:rPr lang="en-US" b="0" i="0" dirty="0">
                <a:effectLst/>
                <a:latin typeface="Lato"/>
              </a:rPr>
              <a:t>ay be </a:t>
            </a:r>
            <a:r>
              <a:rPr lang="en-US" dirty="0">
                <a:latin typeface="Lato"/>
              </a:rPr>
              <a:t>p</a:t>
            </a:r>
            <a:r>
              <a:rPr lang="en-US" b="0" i="0" dirty="0">
                <a:effectLst/>
                <a:latin typeface="Lato"/>
              </a:rPr>
              <a:t>oor.</a:t>
            </a:r>
          </a:p>
          <a:p>
            <a:pPr algn="l" fontAlgn="base">
              <a:buFont typeface="Arial" panose="020B0604020202020204" pitchFamily="34" charset="0"/>
              <a:buChar char="•"/>
            </a:pPr>
            <a:r>
              <a:rPr lang="en-US" b="0" i="0" dirty="0">
                <a:effectLst/>
                <a:latin typeface="Lato"/>
              </a:rPr>
              <a:t>On handwritten </a:t>
            </a:r>
            <a:r>
              <a:rPr lang="en-US" dirty="0">
                <a:latin typeface="Lato"/>
              </a:rPr>
              <a:t>t</a:t>
            </a:r>
            <a:r>
              <a:rPr lang="en-US" b="0" i="0" dirty="0">
                <a:effectLst/>
                <a:latin typeface="Lato"/>
              </a:rPr>
              <a:t>ext, it </a:t>
            </a:r>
            <a:r>
              <a:rPr lang="en-US" dirty="0">
                <a:latin typeface="Lato"/>
              </a:rPr>
              <a:t>w</a:t>
            </a:r>
            <a:r>
              <a:rPr lang="en-US" b="0" i="0" dirty="0">
                <a:effectLst/>
                <a:latin typeface="Lato"/>
              </a:rPr>
              <a:t>ould </a:t>
            </a:r>
            <a:r>
              <a:rPr lang="en-US" dirty="0">
                <a:latin typeface="Lato"/>
              </a:rPr>
              <a:t>g</a:t>
            </a:r>
            <a:r>
              <a:rPr lang="en-US" b="0" i="0" dirty="0">
                <a:effectLst/>
                <a:latin typeface="Lato"/>
              </a:rPr>
              <a:t>ive </a:t>
            </a:r>
            <a:r>
              <a:rPr lang="en-US" dirty="0">
                <a:latin typeface="Lato"/>
              </a:rPr>
              <a:t>l</a:t>
            </a:r>
            <a:r>
              <a:rPr lang="en-US" b="0" i="0" dirty="0">
                <a:effectLst/>
                <a:latin typeface="Lato"/>
              </a:rPr>
              <a:t>ow </a:t>
            </a:r>
            <a:r>
              <a:rPr lang="en-US" dirty="0">
                <a:latin typeface="Lato"/>
              </a:rPr>
              <a:t>r</a:t>
            </a:r>
            <a:r>
              <a:rPr lang="en-US" b="0" i="0" dirty="0">
                <a:effectLst/>
                <a:latin typeface="Lato"/>
              </a:rPr>
              <a:t>esults.</a:t>
            </a:r>
          </a:p>
          <a:p>
            <a:pPr algn="l" fontAlgn="base">
              <a:buFont typeface="Arial" panose="020B0604020202020204" pitchFamily="34" charset="0"/>
              <a:buChar char="•"/>
            </a:pPr>
            <a:r>
              <a:rPr lang="en-US" b="0" i="0" dirty="0">
                <a:effectLst/>
                <a:latin typeface="Lato"/>
              </a:rPr>
              <a:t>Poor quality scans </a:t>
            </a:r>
            <a:r>
              <a:rPr lang="en-US" dirty="0">
                <a:latin typeface="Lato"/>
              </a:rPr>
              <a:t>m</a:t>
            </a:r>
            <a:r>
              <a:rPr lang="en-US" b="0" i="0" dirty="0">
                <a:effectLst/>
                <a:latin typeface="Lato"/>
              </a:rPr>
              <a:t>ay </a:t>
            </a:r>
            <a:r>
              <a:rPr lang="en-US" dirty="0">
                <a:latin typeface="Lato"/>
              </a:rPr>
              <a:t>g</a:t>
            </a:r>
            <a:r>
              <a:rPr lang="en-US" b="0" i="0" dirty="0">
                <a:effectLst/>
                <a:latin typeface="Lato"/>
              </a:rPr>
              <a:t>enerate </a:t>
            </a:r>
            <a:r>
              <a:rPr lang="en-US" dirty="0">
                <a:latin typeface="Lato"/>
              </a:rPr>
              <a:t>p</a:t>
            </a:r>
            <a:r>
              <a:rPr lang="en-US" b="0" i="0" dirty="0">
                <a:effectLst/>
                <a:latin typeface="Lato"/>
              </a:rPr>
              <a:t>oor OCR quality </a:t>
            </a:r>
            <a:r>
              <a:rPr lang="en-US" dirty="0">
                <a:latin typeface="Lato"/>
              </a:rPr>
              <a:t>i</a:t>
            </a:r>
            <a:r>
              <a:rPr lang="en-US" b="0" i="0" dirty="0">
                <a:effectLst/>
                <a:latin typeface="Lato"/>
              </a:rPr>
              <a:t>n </a:t>
            </a:r>
            <a:r>
              <a:rPr lang="en-US" dirty="0">
                <a:latin typeface="Lato"/>
              </a:rPr>
              <a:t>g</a:t>
            </a:r>
            <a:r>
              <a:rPr lang="en-US" b="0" i="0" dirty="0">
                <a:effectLst/>
                <a:latin typeface="Lato"/>
              </a:rPr>
              <a:t>eneral</a:t>
            </a:r>
            <a:r>
              <a:rPr lang="en-US" sz="1900" b="0" i="0" dirty="0">
                <a:effectLst/>
                <a:latin typeface="Lato"/>
              </a:rPr>
              <a:t>.</a:t>
            </a:r>
          </a:p>
          <a:p>
            <a:endParaRPr lang="en-US" sz="2800" b="0" i="0" dirty="0">
              <a:solidFill>
                <a:srgbClr val="000000"/>
              </a:solidFill>
              <a:effectLst/>
              <a:latin typeface="Libre Baskerville"/>
            </a:endParaRPr>
          </a:p>
          <a:p>
            <a:endParaRPr lang="en-US" dirty="0"/>
          </a:p>
        </p:txBody>
      </p:sp>
    </p:spTree>
    <p:extLst>
      <p:ext uri="{BB962C8B-B14F-4D97-AF65-F5344CB8AC3E}">
        <p14:creationId xmlns:p14="http://schemas.microsoft.com/office/powerpoint/2010/main" val="8408977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8822EF-8CC9-4BB2-9D14-1DE945224A8A}"/>
              </a:ext>
            </a:extLst>
          </p:cNvPr>
          <p:cNvSpPr>
            <a:spLocks noGrp="1"/>
          </p:cNvSpPr>
          <p:nvPr>
            <p:ph type="title"/>
          </p:nvPr>
        </p:nvSpPr>
        <p:spPr/>
        <p:txBody>
          <a:bodyPr/>
          <a:lstStyle/>
          <a:p>
            <a:r>
              <a:rPr lang="en-US" sz="4400" b="1" i="0" u="sng" dirty="0">
                <a:solidFill>
                  <a:srgbClr val="FF0000"/>
                </a:solidFill>
                <a:effectLst/>
                <a:latin typeface="Libre Baskerville"/>
              </a:rPr>
              <a:t>Applications (OCR)</a:t>
            </a:r>
            <a:endParaRPr lang="en-US" sz="4400" u="sng" dirty="0">
              <a:solidFill>
                <a:srgbClr val="FF0000"/>
              </a:solidFill>
            </a:endParaRPr>
          </a:p>
        </p:txBody>
      </p:sp>
      <p:sp>
        <p:nvSpPr>
          <p:cNvPr id="3" name="Content Placeholder 2">
            <a:extLst>
              <a:ext uri="{FF2B5EF4-FFF2-40B4-BE49-F238E27FC236}">
                <a16:creationId xmlns:a16="http://schemas.microsoft.com/office/drawing/2014/main" id="{899D314A-C613-49A3-95CD-972A8F2A55B3}"/>
              </a:ext>
            </a:extLst>
          </p:cNvPr>
          <p:cNvSpPr>
            <a:spLocks noGrp="1"/>
          </p:cNvSpPr>
          <p:nvPr>
            <p:ph idx="1"/>
          </p:nvPr>
        </p:nvSpPr>
        <p:spPr>
          <a:xfrm>
            <a:off x="457200" y="1425654"/>
            <a:ext cx="7726680" cy="5171697"/>
          </a:xfrm>
        </p:spPr>
        <p:txBody>
          <a:bodyPr>
            <a:normAutofit lnSpcReduction="10000"/>
          </a:bodyPr>
          <a:lstStyle/>
          <a:p>
            <a:pPr marL="521208" indent="-457200">
              <a:buFont typeface="+mj-lt"/>
              <a:buAutoNum type="arabicPeriod"/>
            </a:pPr>
            <a:r>
              <a:rPr lang="en-US" dirty="0"/>
              <a:t>Data Entry for Business Documents, ex. cheque, passport, invoice , etc.</a:t>
            </a:r>
          </a:p>
          <a:p>
            <a:pPr marL="521208" indent="-457200">
              <a:buFont typeface="+mj-lt"/>
              <a:buAutoNum type="arabicPeriod"/>
            </a:pPr>
            <a:r>
              <a:rPr lang="en-US" dirty="0"/>
              <a:t>Automatic car number plate recognition.</a:t>
            </a:r>
          </a:p>
          <a:p>
            <a:pPr marL="521208" indent="-457200">
              <a:buFont typeface="+mj-lt"/>
              <a:buAutoNum type="arabicPeriod"/>
            </a:pPr>
            <a:r>
              <a:rPr lang="en-US" dirty="0"/>
              <a:t>Traffic sign boards Recognition.</a:t>
            </a:r>
          </a:p>
          <a:p>
            <a:pPr marL="521208" indent="-457200">
              <a:buFont typeface="+mj-lt"/>
              <a:buAutoNum type="arabicPeriod"/>
            </a:pPr>
            <a:r>
              <a:rPr lang="en-US" dirty="0"/>
              <a:t>Make electronic images of documents searchable, ex. Google Books.</a:t>
            </a:r>
          </a:p>
          <a:p>
            <a:pPr marL="521208" indent="-457200">
              <a:buFont typeface="+mj-lt"/>
              <a:buAutoNum type="arabicPeriod"/>
            </a:pPr>
            <a:r>
              <a:rPr lang="en-US" dirty="0"/>
              <a:t>Converting handwriting in real-time to control a computer, also known as Pen Computing.</a:t>
            </a:r>
          </a:p>
          <a:p>
            <a:pPr marL="521208" indent="-457200">
              <a:buFont typeface="+mj-lt"/>
              <a:buAutoNum type="arabicPeriod"/>
            </a:pPr>
            <a:r>
              <a:rPr lang="en-US" dirty="0"/>
              <a:t>Assistive technology for blind and visually impaired users.</a:t>
            </a:r>
          </a:p>
          <a:p>
            <a:pPr marL="521208" indent="-457200">
              <a:buFont typeface="+mj-lt"/>
              <a:buAutoNum type="arabicPeriod"/>
            </a:pPr>
            <a:r>
              <a:rPr lang="en-US" dirty="0"/>
              <a:t>Digital Libraries (Reading information from scanned pages)</a:t>
            </a:r>
          </a:p>
          <a:p>
            <a:pPr marL="521208" indent="-457200">
              <a:buFont typeface="+mj-lt"/>
              <a:buAutoNum type="arabicPeriod"/>
            </a:pPr>
            <a:r>
              <a:rPr lang="en-US" dirty="0"/>
              <a:t>Inter – Language Translations</a:t>
            </a:r>
          </a:p>
          <a:p>
            <a:r>
              <a:rPr lang="en-US" dirty="0"/>
              <a:t>					And many more....</a:t>
            </a:r>
          </a:p>
          <a:p>
            <a:pPr marL="521208" indent="-457200">
              <a:buFont typeface="+mj-lt"/>
              <a:buAutoNum type="arabicPeriod"/>
            </a:pPr>
            <a:endParaRPr lang="en-US" dirty="0"/>
          </a:p>
        </p:txBody>
      </p:sp>
    </p:spTree>
    <p:extLst>
      <p:ext uri="{BB962C8B-B14F-4D97-AF65-F5344CB8AC3E}">
        <p14:creationId xmlns:p14="http://schemas.microsoft.com/office/powerpoint/2010/main" val="33430405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a:xfrm>
            <a:off x="457200" y="474947"/>
            <a:ext cx="4638674" cy="675926"/>
          </a:xfrm>
        </p:spPr>
        <p:txBody>
          <a:bodyPr/>
          <a:lstStyle/>
          <a:p>
            <a:r>
              <a:rPr lang="en-US" b="0" dirty="0"/>
              <a:t> </a:t>
            </a:r>
            <a:r>
              <a:rPr lang="en-US" sz="4800" dirty="0">
                <a:solidFill>
                  <a:srgbClr val="FF0000"/>
                </a:solidFill>
              </a:rPr>
              <a:t>Conclusion</a:t>
            </a:r>
          </a:p>
        </p:txBody>
      </p:sp>
      <p:graphicFrame>
        <p:nvGraphicFramePr>
          <p:cNvPr id="10" name="Content Placeholder 3" descr="list smart graphic design">
            <a:extLst>
              <a:ext uri="{FF2B5EF4-FFF2-40B4-BE49-F238E27FC236}">
                <a16:creationId xmlns:a16="http://schemas.microsoft.com/office/drawing/2014/main" id="{D1AC5E11-1154-464F-B56E-523DE54E5000}"/>
              </a:ext>
            </a:extLst>
          </p:cNvPr>
          <p:cNvGraphicFramePr>
            <a:graphicFrameLocks/>
          </p:cNvGraphicFramePr>
          <p:nvPr>
            <p:extLst>
              <p:ext uri="{D42A27DB-BD31-4B8C-83A1-F6EECF244321}">
                <p14:modId xmlns:p14="http://schemas.microsoft.com/office/powerpoint/2010/main" val="2110067298"/>
              </p:ext>
            </p:extLst>
          </p:nvPr>
        </p:nvGraphicFramePr>
        <p:xfrm>
          <a:off x="666750" y="1484784"/>
          <a:ext cx="7810500" cy="511256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Footer Placeholder 4">
            <a:extLst>
              <a:ext uri="{FF2B5EF4-FFF2-40B4-BE49-F238E27FC236}">
                <a16:creationId xmlns:a16="http://schemas.microsoft.com/office/drawing/2014/main" id="{CBF51CEE-46EB-451E-BC44-2BC9E5D37227}"/>
              </a:ext>
            </a:extLst>
          </p:cNvPr>
          <p:cNvSpPr>
            <a:spLocks noGrp="1"/>
          </p:cNvSpPr>
          <p:nvPr>
            <p:ph type="ftr" sz="quarter" idx="10"/>
          </p:nvPr>
        </p:nvSpPr>
        <p:spPr/>
        <p:txBody>
          <a:bodyPr/>
          <a:lstStyle>
            <a:lvl1pPr>
              <a:defRPr/>
            </a:lvl1pPr>
          </a:lstStyle>
          <a:p>
            <a:endParaRPr lang="en-US" dirty="0"/>
          </a:p>
        </p:txBody>
      </p:sp>
      <p:sp>
        <p:nvSpPr>
          <p:cNvPr id="6" name="Slide Number Placeholder 5">
            <a:extLst>
              <a:ext uri="{FF2B5EF4-FFF2-40B4-BE49-F238E27FC236}">
                <a16:creationId xmlns:a16="http://schemas.microsoft.com/office/drawing/2014/main" id="{81A1D3F0-7AC4-4012-8A88-BD85CCD05945}"/>
              </a:ext>
            </a:extLst>
          </p:cNvPr>
          <p:cNvSpPr>
            <a:spLocks noGrp="1"/>
          </p:cNvSpPr>
          <p:nvPr>
            <p:ph type="sldNum" sz="quarter" idx="11"/>
          </p:nvPr>
        </p:nvSpPr>
        <p:spPr/>
        <p:txBody>
          <a:bodyPr/>
          <a:lstStyle/>
          <a:p>
            <a:fld id="{FEA1243F-3000-4347-94A4-FBDEAD3122CB}" type="slidenum">
              <a:rPr lang="en-US" smtClean="0"/>
              <a:pPr/>
              <a:t>22</a:t>
            </a:fld>
            <a:endParaRPr lang="en-US"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31E8B81D-AD0E-4B1C-98F6-1359D0E4E75A}"/>
              </a:ext>
            </a:extLst>
          </p:cNvPr>
          <p:cNvSpPr>
            <a:spLocks noGrp="1"/>
          </p:cNvSpPr>
          <p:nvPr>
            <p:ph type="subTitle" idx="1"/>
          </p:nvPr>
        </p:nvSpPr>
        <p:spPr>
          <a:xfrm>
            <a:off x="3923928" y="4149080"/>
            <a:ext cx="3879056" cy="1234575"/>
          </a:xfrm>
        </p:spPr>
        <p:txBody>
          <a:bodyPr>
            <a:noAutofit/>
          </a:bodyPr>
          <a:lstStyle/>
          <a:p>
            <a:r>
              <a:rPr lang="en-IN" sz="6600" dirty="0">
                <a:solidFill>
                  <a:srgbClr val="FF0000"/>
                </a:solidFill>
                <a:latin typeface="Segoe Script" panose="030B0504020000000003" pitchFamily="66" charset="0"/>
              </a:rPr>
              <a:t>THANK YOU</a:t>
            </a:r>
          </a:p>
        </p:txBody>
      </p:sp>
    </p:spTree>
    <p:extLst>
      <p:ext uri="{BB962C8B-B14F-4D97-AF65-F5344CB8AC3E}">
        <p14:creationId xmlns:p14="http://schemas.microsoft.com/office/powerpoint/2010/main" val="13060162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A2A6CAC2-E256-4790-BA7E-C0C08F6586D5}"/>
              </a:ext>
            </a:extLst>
          </p:cNvPr>
          <p:cNvSpPr txBox="1">
            <a:spLocks/>
          </p:cNvSpPr>
          <p:nvPr/>
        </p:nvSpPr>
        <p:spPr>
          <a:xfrm>
            <a:off x="473063" y="895854"/>
            <a:ext cx="7355160" cy="675926"/>
          </a:xfrm>
          <a:prstGeom prst="rect">
            <a:avLst/>
          </a:prstGeom>
        </p:spPr>
        <p:txBody>
          <a:bodyPr vert="horz" lIns="0" rIns="0" anchor="ctr">
            <a:noAutofit/>
          </a:bodyPr>
          <a:lstStyle>
            <a:lvl1pPr marL="182880" algn="l" rtl="0" eaLnBrk="1" latinLnBrk="0" hangingPunct="1">
              <a:spcBef>
                <a:spcPct val="0"/>
              </a:spcBef>
              <a:buNone/>
              <a:defRPr sz="4000" b="1" kern="1200">
                <a:ln w="6350">
                  <a:noFill/>
                </a:ln>
                <a:solidFill>
                  <a:schemeClr val="accent1"/>
                </a:solidFill>
                <a:effectLst/>
                <a:latin typeface="+mj-lt"/>
                <a:ea typeface="+mj-ea"/>
                <a:cs typeface="+mj-cs"/>
              </a:defRPr>
            </a:lvl1pPr>
          </a:lstStyle>
          <a:p>
            <a:r>
              <a:rPr lang="en-US" dirty="0">
                <a:solidFill>
                  <a:srgbClr val="FF0000"/>
                </a:solidFill>
              </a:rPr>
              <a:t>INSTALLING</a:t>
            </a:r>
            <a:r>
              <a:rPr lang="en-US" dirty="0"/>
              <a:t> </a:t>
            </a:r>
            <a:r>
              <a:rPr lang="en-US" dirty="0">
                <a:solidFill>
                  <a:srgbClr val="FF0000"/>
                </a:solidFill>
              </a:rPr>
              <a:t>THE</a:t>
            </a:r>
            <a:r>
              <a:rPr lang="en-US" dirty="0"/>
              <a:t> </a:t>
            </a:r>
          </a:p>
          <a:p>
            <a:r>
              <a:rPr lang="en-US" dirty="0">
                <a:solidFill>
                  <a:srgbClr val="FF0000"/>
                </a:solidFill>
              </a:rPr>
              <a:t>PACKAGES</a:t>
            </a:r>
            <a:br>
              <a:rPr lang="en-US" dirty="0"/>
            </a:br>
            <a:endParaRPr lang="en-US" dirty="0"/>
          </a:p>
        </p:txBody>
      </p:sp>
      <p:sp>
        <p:nvSpPr>
          <p:cNvPr id="6" name="Rectangle 2">
            <a:extLst>
              <a:ext uri="{FF2B5EF4-FFF2-40B4-BE49-F238E27FC236}">
                <a16:creationId xmlns:a16="http://schemas.microsoft.com/office/drawing/2014/main" id="{030484FE-7449-4FD8-B02A-F938A2628687}"/>
              </a:ext>
            </a:extLst>
          </p:cNvPr>
          <p:cNvSpPr txBox="1">
            <a:spLocks/>
          </p:cNvSpPr>
          <p:nvPr/>
        </p:nvSpPr>
        <p:spPr>
          <a:xfrm>
            <a:off x="2784247" y="2407986"/>
            <a:ext cx="4409482" cy="539877"/>
          </a:xfrm>
          <a:prstGeom prst="rect">
            <a:avLst/>
          </a:prstGeom>
        </p:spPr>
        <p:txBody>
          <a:bodyPr vert="horz" anchor="t">
            <a:normAutofit/>
          </a:bodyPr>
          <a:lstStyle>
            <a:lvl1pPr marL="448056" indent="-384048" algn="l" rtl="0" eaLnBrk="1" latinLnBrk="0" hangingPunct="1">
              <a:spcBef>
                <a:spcPct val="20000"/>
              </a:spcBef>
              <a:buClr>
                <a:schemeClr val="accent1"/>
              </a:buClr>
              <a:buSzPct val="80000"/>
              <a:buFont typeface="Arial" panose="020B0604020202020204" pitchFamily="34" charset="0"/>
              <a:buChar char="•"/>
              <a:defRPr sz="2800" kern="1200">
                <a:solidFill>
                  <a:schemeClr val="bg2"/>
                </a:solidFill>
                <a:latin typeface="+mn-lt"/>
                <a:ea typeface="+mn-ea"/>
                <a:cs typeface="+mn-cs"/>
              </a:defRPr>
            </a:lvl1pPr>
            <a:lvl2pPr marL="822960" indent="-285750" algn="l" rtl="0" eaLnBrk="1" latinLnBrk="0" hangingPunct="1">
              <a:spcBef>
                <a:spcPct val="20000"/>
              </a:spcBef>
              <a:buClr>
                <a:schemeClr val="accent1"/>
              </a:buClr>
              <a:buSzPct val="95000"/>
              <a:buFont typeface="Arial" panose="020B0604020202020204" pitchFamily="34" charset="0"/>
              <a:buChar char="•"/>
              <a:defRPr sz="2400" kern="1200">
                <a:solidFill>
                  <a:schemeClr val="bg2"/>
                </a:solidFill>
                <a:latin typeface="+mn-lt"/>
                <a:ea typeface="+mn-ea"/>
                <a:cs typeface="+mn-cs"/>
              </a:defRPr>
            </a:lvl2pPr>
            <a:lvl3pPr marL="1106424" indent="-228600" algn="l" rtl="0" eaLnBrk="1" latinLnBrk="0" hangingPunct="1">
              <a:spcBef>
                <a:spcPct val="20000"/>
              </a:spcBef>
              <a:buClr>
                <a:schemeClr val="accent1"/>
              </a:buClr>
              <a:buFont typeface="Arial" panose="020B0604020202020204" pitchFamily="34" charset="0"/>
              <a:buChar char="•"/>
              <a:defRPr sz="2000" kern="1200">
                <a:solidFill>
                  <a:schemeClr val="bg2"/>
                </a:solidFill>
                <a:latin typeface="+mn-lt"/>
                <a:ea typeface="+mn-ea"/>
                <a:cs typeface="+mn-cs"/>
              </a:defRPr>
            </a:lvl3pPr>
            <a:lvl4pPr marL="1371600" indent="-210312" algn="l" rtl="0" eaLnBrk="1" latinLnBrk="0" hangingPunct="1">
              <a:spcBef>
                <a:spcPct val="20000"/>
              </a:spcBef>
              <a:buClr>
                <a:schemeClr val="accent1"/>
              </a:buClr>
              <a:buFont typeface="Arial" panose="020B0604020202020204" pitchFamily="34" charset="0"/>
              <a:buChar char="•"/>
              <a:defRPr sz="1800" kern="1200">
                <a:solidFill>
                  <a:schemeClr val="bg2"/>
                </a:solidFill>
                <a:latin typeface="+mn-lt"/>
                <a:ea typeface="+mn-ea"/>
                <a:cs typeface="+mn-cs"/>
              </a:defRPr>
            </a:lvl4pPr>
            <a:lvl5pPr marL="1600200" indent="-210312" algn="l" rtl="0" eaLnBrk="1" latinLnBrk="0" hangingPunct="1">
              <a:spcBef>
                <a:spcPct val="20000"/>
              </a:spcBef>
              <a:buClr>
                <a:schemeClr val="accent1"/>
              </a:buClr>
              <a:buFont typeface="Arial" panose="020B0604020202020204" pitchFamily="34" charset="0"/>
              <a:buChar char="•"/>
              <a:defRPr sz="1800" kern="1200">
                <a:solidFill>
                  <a:schemeClr val="bg2"/>
                </a:solidFill>
                <a:latin typeface="+mn-lt"/>
                <a:ea typeface="+mn-ea"/>
                <a:cs typeface="+mn-cs"/>
              </a:defRPr>
            </a:lvl5pPr>
            <a:lvl6pPr marL="1828800" indent="-210312" algn="l" rtl="0" eaLnBrk="1" latinLnBrk="0" hangingPunct="1">
              <a:spcBef>
                <a:spcPct val="20000"/>
              </a:spcBef>
              <a:buClr>
                <a:schemeClr val="accent1">
                  <a:tint val="75000"/>
                </a:schemeClr>
              </a:buClr>
              <a:buFont typeface="Wingdings 2"/>
              <a:buChar char=""/>
              <a:defRPr sz="1800" kern="1200">
                <a:solidFill>
                  <a:schemeClr val="tx1"/>
                </a:solidFill>
                <a:latin typeface="+mn-lt"/>
                <a:ea typeface="+mn-ea"/>
                <a:cs typeface="+mn-cs"/>
              </a:defRPr>
            </a:lvl6pPr>
            <a:lvl7pPr marL="2084832" indent="-210312" algn="l" rtl="0" eaLnBrk="1" latinLnBrk="0" hangingPunct="1">
              <a:spcBef>
                <a:spcPct val="20000"/>
              </a:spcBef>
              <a:buClr>
                <a:schemeClr val="accent1">
                  <a:tint val="75000"/>
                </a:schemeClr>
              </a:buClr>
              <a:buFont typeface="Wingdings 2"/>
              <a:buChar char=""/>
              <a:defRPr sz="1600" kern="1200">
                <a:solidFill>
                  <a:schemeClr val="tx1"/>
                </a:solidFill>
                <a:latin typeface="+mn-lt"/>
                <a:ea typeface="+mn-ea"/>
                <a:cs typeface="+mn-cs"/>
              </a:defRPr>
            </a:lvl7pPr>
            <a:lvl8pPr marL="2286000" indent="-182880" algn="l" rtl="0" eaLnBrk="1" latinLnBrk="0" hangingPunct="1">
              <a:spcBef>
                <a:spcPct val="20000"/>
              </a:spcBef>
              <a:buClr>
                <a:schemeClr val="accent1">
                  <a:tint val="75000"/>
                </a:schemeClr>
              </a:buClr>
              <a:buFont typeface="Wingdings 2"/>
              <a:buChar char=""/>
              <a:defRPr sz="1600" kern="1200">
                <a:solidFill>
                  <a:schemeClr val="tx1"/>
                </a:solidFill>
                <a:latin typeface="+mn-lt"/>
                <a:ea typeface="+mn-ea"/>
                <a:cs typeface="+mn-cs"/>
              </a:defRPr>
            </a:lvl8pPr>
            <a:lvl9pPr marL="2514600" indent="-182880" algn="l" rtl="0" eaLnBrk="1" latinLnBrk="0" hangingPunct="1">
              <a:spcBef>
                <a:spcPct val="20000"/>
              </a:spcBef>
              <a:buClr>
                <a:schemeClr val="accent1">
                  <a:tint val="75000"/>
                </a:schemeClr>
              </a:buClr>
              <a:buFont typeface="Wingdings 2"/>
              <a:buChar char=""/>
              <a:defRPr sz="1600" kern="1200">
                <a:solidFill>
                  <a:schemeClr val="tx1"/>
                </a:solidFill>
                <a:latin typeface="+mn-lt"/>
                <a:ea typeface="+mn-ea"/>
                <a:cs typeface="+mn-cs"/>
              </a:defRPr>
            </a:lvl9pPr>
          </a:lstStyle>
          <a:p>
            <a:pPr marL="0" indent="0">
              <a:spcBef>
                <a:spcPts val="0"/>
              </a:spcBef>
              <a:buNone/>
            </a:pPr>
            <a:endParaRPr lang="en-US" sz="2400" b="1" dirty="0"/>
          </a:p>
        </p:txBody>
      </p:sp>
      <p:sp>
        <p:nvSpPr>
          <p:cNvPr id="7" name="Rectangle 2">
            <a:extLst>
              <a:ext uri="{FF2B5EF4-FFF2-40B4-BE49-F238E27FC236}">
                <a16:creationId xmlns:a16="http://schemas.microsoft.com/office/drawing/2014/main" id="{8CF9E744-7494-42FD-AB27-576AE85DD1B5}"/>
              </a:ext>
            </a:extLst>
          </p:cNvPr>
          <p:cNvSpPr txBox="1">
            <a:spLocks/>
          </p:cNvSpPr>
          <p:nvPr/>
        </p:nvSpPr>
        <p:spPr>
          <a:xfrm>
            <a:off x="611560" y="1988840"/>
            <a:ext cx="6126929" cy="3348131"/>
          </a:xfrm>
          <a:prstGeom prst="rect">
            <a:avLst/>
          </a:prstGeom>
        </p:spPr>
        <p:txBody>
          <a:bodyPr vert="horz" anchor="t">
            <a:noAutofit/>
          </a:bodyPr>
          <a:lstStyle>
            <a:lvl1pPr marL="448056" indent="-384048" algn="l" rtl="0" eaLnBrk="1" latinLnBrk="0" hangingPunct="1">
              <a:spcBef>
                <a:spcPct val="20000"/>
              </a:spcBef>
              <a:buClr>
                <a:schemeClr val="accent1"/>
              </a:buClr>
              <a:buSzPct val="80000"/>
              <a:buFont typeface="Arial" panose="020B0604020202020204" pitchFamily="34" charset="0"/>
              <a:buChar char="•"/>
              <a:defRPr sz="2800" kern="1200">
                <a:solidFill>
                  <a:schemeClr val="bg2"/>
                </a:solidFill>
                <a:latin typeface="+mn-lt"/>
                <a:ea typeface="+mn-ea"/>
                <a:cs typeface="+mn-cs"/>
              </a:defRPr>
            </a:lvl1pPr>
            <a:lvl2pPr marL="822960" indent="-285750" algn="l" rtl="0" eaLnBrk="1" latinLnBrk="0" hangingPunct="1">
              <a:spcBef>
                <a:spcPct val="20000"/>
              </a:spcBef>
              <a:buClr>
                <a:schemeClr val="accent1"/>
              </a:buClr>
              <a:buSzPct val="95000"/>
              <a:buFont typeface="Arial" panose="020B0604020202020204" pitchFamily="34" charset="0"/>
              <a:buChar char="•"/>
              <a:defRPr sz="2400" kern="1200">
                <a:solidFill>
                  <a:schemeClr val="bg2"/>
                </a:solidFill>
                <a:latin typeface="+mn-lt"/>
                <a:ea typeface="+mn-ea"/>
                <a:cs typeface="+mn-cs"/>
              </a:defRPr>
            </a:lvl2pPr>
            <a:lvl3pPr marL="1106424" indent="-228600" algn="l" rtl="0" eaLnBrk="1" latinLnBrk="0" hangingPunct="1">
              <a:spcBef>
                <a:spcPct val="20000"/>
              </a:spcBef>
              <a:buClr>
                <a:schemeClr val="accent1"/>
              </a:buClr>
              <a:buFont typeface="Arial" panose="020B0604020202020204" pitchFamily="34" charset="0"/>
              <a:buChar char="•"/>
              <a:defRPr sz="2000" kern="1200">
                <a:solidFill>
                  <a:schemeClr val="bg2"/>
                </a:solidFill>
                <a:latin typeface="+mn-lt"/>
                <a:ea typeface="+mn-ea"/>
                <a:cs typeface="+mn-cs"/>
              </a:defRPr>
            </a:lvl3pPr>
            <a:lvl4pPr marL="1371600" indent="-210312" algn="l" rtl="0" eaLnBrk="1" latinLnBrk="0" hangingPunct="1">
              <a:spcBef>
                <a:spcPct val="20000"/>
              </a:spcBef>
              <a:buClr>
                <a:schemeClr val="accent1"/>
              </a:buClr>
              <a:buFont typeface="Arial" panose="020B0604020202020204" pitchFamily="34" charset="0"/>
              <a:buChar char="•"/>
              <a:defRPr sz="1800" kern="1200">
                <a:solidFill>
                  <a:schemeClr val="bg2"/>
                </a:solidFill>
                <a:latin typeface="+mn-lt"/>
                <a:ea typeface="+mn-ea"/>
                <a:cs typeface="+mn-cs"/>
              </a:defRPr>
            </a:lvl4pPr>
            <a:lvl5pPr marL="1600200" indent="-210312" algn="l" rtl="0" eaLnBrk="1" latinLnBrk="0" hangingPunct="1">
              <a:spcBef>
                <a:spcPct val="20000"/>
              </a:spcBef>
              <a:buClr>
                <a:schemeClr val="accent1"/>
              </a:buClr>
              <a:buFont typeface="Arial" panose="020B0604020202020204" pitchFamily="34" charset="0"/>
              <a:buChar char="•"/>
              <a:defRPr sz="1800" kern="1200">
                <a:solidFill>
                  <a:schemeClr val="bg2"/>
                </a:solidFill>
                <a:latin typeface="+mn-lt"/>
                <a:ea typeface="+mn-ea"/>
                <a:cs typeface="+mn-cs"/>
              </a:defRPr>
            </a:lvl5pPr>
            <a:lvl6pPr marL="1828800" indent="-210312" algn="l" rtl="0" eaLnBrk="1" latinLnBrk="0" hangingPunct="1">
              <a:spcBef>
                <a:spcPct val="20000"/>
              </a:spcBef>
              <a:buClr>
                <a:schemeClr val="accent1">
                  <a:tint val="75000"/>
                </a:schemeClr>
              </a:buClr>
              <a:buFont typeface="Wingdings 2"/>
              <a:buChar char=""/>
              <a:defRPr sz="1800" kern="1200">
                <a:solidFill>
                  <a:schemeClr val="tx1"/>
                </a:solidFill>
                <a:latin typeface="+mn-lt"/>
                <a:ea typeface="+mn-ea"/>
                <a:cs typeface="+mn-cs"/>
              </a:defRPr>
            </a:lvl6pPr>
            <a:lvl7pPr marL="2084832" indent="-210312" algn="l" rtl="0" eaLnBrk="1" latinLnBrk="0" hangingPunct="1">
              <a:spcBef>
                <a:spcPct val="20000"/>
              </a:spcBef>
              <a:buClr>
                <a:schemeClr val="accent1">
                  <a:tint val="75000"/>
                </a:schemeClr>
              </a:buClr>
              <a:buFont typeface="Wingdings 2"/>
              <a:buChar char=""/>
              <a:defRPr sz="1600" kern="1200">
                <a:solidFill>
                  <a:schemeClr val="tx1"/>
                </a:solidFill>
                <a:latin typeface="+mn-lt"/>
                <a:ea typeface="+mn-ea"/>
                <a:cs typeface="+mn-cs"/>
              </a:defRPr>
            </a:lvl7pPr>
            <a:lvl8pPr marL="2286000" indent="-182880" algn="l" rtl="0" eaLnBrk="1" latinLnBrk="0" hangingPunct="1">
              <a:spcBef>
                <a:spcPct val="20000"/>
              </a:spcBef>
              <a:buClr>
                <a:schemeClr val="accent1">
                  <a:tint val="75000"/>
                </a:schemeClr>
              </a:buClr>
              <a:buFont typeface="Wingdings 2"/>
              <a:buChar char=""/>
              <a:defRPr sz="1600" kern="1200">
                <a:solidFill>
                  <a:schemeClr val="tx1"/>
                </a:solidFill>
                <a:latin typeface="+mn-lt"/>
                <a:ea typeface="+mn-ea"/>
                <a:cs typeface="+mn-cs"/>
              </a:defRPr>
            </a:lvl8pPr>
            <a:lvl9pPr marL="2514600" indent="-182880" algn="l" rtl="0" eaLnBrk="1" latinLnBrk="0" hangingPunct="1">
              <a:spcBef>
                <a:spcPct val="20000"/>
              </a:spcBef>
              <a:buClr>
                <a:schemeClr val="accent1">
                  <a:tint val="75000"/>
                </a:schemeClr>
              </a:buClr>
              <a:buFont typeface="Wingdings 2"/>
              <a:buChar char=""/>
              <a:defRPr sz="1600" kern="1200">
                <a:solidFill>
                  <a:schemeClr val="tx1"/>
                </a:solidFill>
                <a:latin typeface="+mn-lt"/>
                <a:ea typeface="+mn-ea"/>
                <a:cs typeface="+mn-cs"/>
              </a:defRPr>
            </a:lvl9pPr>
          </a:lstStyle>
          <a:p>
            <a:pPr marL="285750" indent="-285750">
              <a:spcBef>
                <a:spcPts val="0"/>
              </a:spcBef>
              <a:spcAft>
                <a:spcPts val="1000"/>
              </a:spcAft>
            </a:pPr>
            <a:r>
              <a:rPr lang="en-US" sz="2000" dirty="0"/>
              <a:t>pip install </a:t>
            </a:r>
            <a:r>
              <a:rPr lang="en-US" sz="2000" dirty="0" err="1"/>
              <a:t>pytesseract</a:t>
            </a:r>
            <a:endParaRPr lang="en-US" sz="2000" dirty="0"/>
          </a:p>
          <a:p>
            <a:pPr marL="285750" indent="-285750">
              <a:spcBef>
                <a:spcPts val="0"/>
              </a:spcBef>
              <a:spcAft>
                <a:spcPts val="1000"/>
              </a:spcAft>
            </a:pPr>
            <a:r>
              <a:rPr lang="en-US" sz="2000" dirty="0"/>
              <a:t>pip install PIL  {Python Imaging Library}</a:t>
            </a:r>
          </a:p>
          <a:p>
            <a:pPr marL="285750" indent="-285750">
              <a:spcBef>
                <a:spcPts val="0"/>
              </a:spcBef>
              <a:spcAft>
                <a:spcPts val="1000"/>
              </a:spcAft>
            </a:pPr>
            <a:r>
              <a:rPr lang="en-US" sz="2000" dirty="0"/>
              <a:t>pip install </a:t>
            </a:r>
            <a:r>
              <a:rPr lang="en-US" sz="2000" dirty="0" err="1"/>
              <a:t>numpy</a:t>
            </a:r>
            <a:r>
              <a:rPr lang="en-US" sz="2000" dirty="0"/>
              <a:t>==1.17.4</a:t>
            </a:r>
          </a:p>
          <a:p>
            <a:pPr marL="285750" indent="-285750">
              <a:spcBef>
                <a:spcPts val="0"/>
              </a:spcBef>
              <a:spcAft>
                <a:spcPts val="1000"/>
              </a:spcAft>
            </a:pPr>
            <a:r>
              <a:rPr lang="en-US" sz="2000" dirty="0"/>
              <a:t>pip install </a:t>
            </a:r>
            <a:r>
              <a:rPr lang="en-US" sz="2000" dirty="0" err="1"/>
              <a:t>opencv</a:t>
            </a:r>
            <a:r>
              <a:rPr lang="en-US" sz="2000" dirty="0"/>
              <a:t>-python==3.4.0.14</a:t>
            </a:r>
          </a:p>
          <a:p>
            <a:pPr marL="285750" indent="-285750">
              <a:spcBef>
                <a:spcPts val="0"/>
              </a:spcBef>
              <a:spcAft>
                <a:spcPts val="1000"/>
              </a:spcAft>
            </a:pPr>
            <a:r>
              <a:rPr lang="en-US" sz="2000" dirty="0"/>
              <a:t>pip install </a:t>
            </a:r>
            <a:r>
              <a:rPr lang="en-US" sz="2000" dirty="0" err="1"/>
              <a:t>tensorflow-gpu</a:t>
            </a:r>
            <a:r>
              <a:rPr lang="en-US" sz="2000" dirty="0"/>
              <a:t>==1.5.0</a:t>
            </a:r>
          </a:p>
          <a:p>
            <a:pPr marL="285750" indent="-285750">
              <a:spcBef>
                <a:spcPts val="0"/>
              </a:spcBef>
              <a:spcAft>
                <a:spcPts val="1000"/>
              </a:spcAft>
            </a:pPr>
            <a:r>
              <a:rPr lang="en-US" sz="2000" dirty="0"/>
              <a:t>pip install </a:t>
            </a:r>
            <a:r>
              <a:rPr lang="en-US" sz="2000" dirty="0" err="1"/>
              <a:t>easyocr</a:t>
            </a:r>
            <a:r>
              <a:rPr lang="en-US" sz="2000" dirty="0"/>
              <a:t>==1.3.1</a:t>
            </a:r>
          </a:p>
          <a:p>
            <a:pPr marL="285750" indent="-285750">
              <a:spcBef>
                <a:spcPts val="0"/>
              </a:spcBef>
              <a:spcAft>
                <a:spcPts val="1000"/>
              </a:spcAft>
            </a:pPr>
            <a:r>
              <a:rPr lang="en-US" sz="2000" dirty="0"/>
              <a:t>pip install matplotlib</a:t>
            </a:r>
          </a:p>
          <a:p>
            <a:pPr marL="285750" indent="-285750">
              <a:spcBef>
                <a:spcPts val="0"/>
              </a:spcBef>
              <a:spcAft>
                <a:spcPts val="1000"/>
              </a:spcAft>
            </a:pPr>
            <a:r>
              <a:rPr lang="en-US" sz="2000" dirty="0"/>
              <a:t>from </a:t>
            </a:r>
            <a:r>
              <a:rPr lang="en-US" sz="2000" dirty="0" err="1"/>
              <a:t>easyocr</a:t>
            </a:r>
            <a:r>
              <a:rPr lang="en-US" sz="2000" dirty="0"/>
              <a:t> import Reader</a:t>
            </a:r>
          </a:p>
          <a:p>
            <a:pPr marL="285750" indent="-285750">
              <a:spcBef>
                <a:spcPts val="0"/>
              </a:spcBef>
              <a:spcAft>
                <a:spcPts val="1000"/>
              </a:spcAft>
            </a:pPr>
            <a:r>
              <a:rPr lang="en-US" sz="2000" dirty="0"/>
              <a:t>import </a:t>
            </a:r>
            <a:r>
              <a:rPr lang="en-US" sz="2000" dirty="0" err="1"/>
              <a:t>argparse</a:t>
            </a:r>
            <a:endParaRPr lang="en-US" sz="2000" dirty="0"/>
          </a:p>
          <a:p>
            <a:pPr marL="0" indent="0">
              <a:spcBef>
                <a:spcPts val="0"/>
              </a:spcBef>
              <a:spcAft>
                <a:spcPts val="1000"/>
              </a:spcAft>
              <a:buNone/>
            </a:pPr>
            <a:endParaRPr lang="en-US" sz="1600" dirty="0"/>
          </a:p>
          <a:p>
            <a:pPr marL="285750" indent="-285750">
              <a:spcBef>
                <a:spcPts val="0"/>
              </a:spcBef>
              <a:spcAft>
                <a:spcPts val="1000"/>
              </a:spcAft>
            </a:pPr>
            <a:endParaRPr lang="en-US" sz="2000" dirty="0"/>
          </a:p>
          <a:p>
            <a:pPr marL="285750" indent="-285750">
              <a:spcBef>
                <a:spcPts val="0"/>
              </a:spcBef>
              <a:spcAft>
                <a:spcPts val="1000"/>
              </a:spcAft>
            </a:pPr>
            <a:endParaRPr lang="en-US" sz="2000" dirty="0"/>
          </a:p>
          <a:p>
            <a:pPr marL="0" indent="0">
              <a:spcBef>
                <a:spcPts val="0"/>
              </a:spcBef>
              <a:spcAft>
                <a:spcPts val="1000"/>
              </a:spcAft>
              <a:buNone/>
            </a:pPr>
            <a:endParaRPr lang="en-US" sz="2000" dirty="0"/>
          </a:p>
          <a:p>
            <a:pPr marL="285750" indent="-285750">
              <a:spcBef>
                <a:spcPts val="0"/>
              </a:spcBef>
              <a:spcAft>
                <a:spcPts val="1000"/>
              </a:spcAft>
            </a:pPr>
            <a:endParaRPr lang="en-US" sz="2000" dirty="0"/>
          </a:p>
          <a:p>
            <a:pPr marL="285750" indent="-285750">
              <a:spcBef>
                <a:spcPts val="0"/>
              </a:spcBef>
              <a:spcAft>
                <a:spcPts val="1000"/>
              </a:spcAft>
            </a:pPr>
            <a:endParaRPr lang="en-US" sz="2000" dirty="0"/>
          </a:p>
        </p:txBody>
      </p:sp>
    </p:spTree>
    <p:extLst>
      <p:ext uri="{BB962C8B-B14F-4D97-AF65-F5344CB8AC3E}">
        <p14:creationId xmlns:p14="http://schemas.microsoft.com/office/powerpoint/2010/main" val="4216330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ircle(in)">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circle(in)">
                                      <p:cBhvr>
                                        <p:cTn id="12"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26B17EBC-EEEB-456C-98E7-46BAED0D4B55}"/>
              </a:ext>
            </a:extLst>
          </p:cNvPr>
          <p:cNvSpPr txBox="1">
            <a:spLocks/>
          </p:cNvSpPr>
          <p:nvPr/>
        </p:nvSpPr>
        <p:spPr>
          <a:xfrm>
            <a:off x="350531" y="351368"/>
            <a:ext cx="4638674" cy="675926"/>
          </a:xfrm>
          <a:prstGeom prst="rect">
            <a:avLst/>
          </a:prstGeom>
        </p:spPr>
        <p:txBody>
          <a:bodyPr vert="horz" lIns="0" rIns="0" anchor="ctr">
            <a:noAutofit/>
          </a:bodyPr>
          <a:lstStyle>
            <a:lvl1pPr marL="182880" algn="l" rtl="0" eaLnBrk="1" latinLnBrk="0" hangingPunct="1">
              <a:spcBef>
                <a:spcPct val="0"/>
              </a:spcBef>
              <a:buNone/>
              <a:defRPr sz="4000" b="1" kern="1200">
                <a:ln w="6350">
                  <a:noFill/>
                </a:ln>
                <a:solidFill>
                  <a:schemeClr val="accent1"/>
                </a:solidFill>
                <a:effectLst/>
                <a:latin typeface="+mj-lt"/>
                <a:ea typeface="+mj-ea"/>
                <a:cs typeface="+mj-cs"/>
              </a:defRPr>
            </a:lvl1pPr>
          </a:lstStyle>
          <a:p>
            <a:r>
              <a:rPr lang="en-US" dirty="0">
                <a:solidFill>
                  <a:srgbClr val="FF0000"/>
                </a:solidFill>
              </a:rPr>
              <a:t>Tools</a:t>
            </a:r>
          </a:p>
        </p:txBody>
      </p:sp>
      <p:sp>
        <p:nvSpPr>
          <p:cNvPr id="5" name="Slide Number Placeholder 5">
            <a:extLst>
              <a:ext uri="{FF2B5EF4-FFF2-40B4-BE49-F238E27FC236}">
                <a16:creationId xmlns:a16="http://schemas.microsoft.com/office/drawing/2014/main" id="{E4F50D01-1F69-4C38-A042-D23D05C7BE94}"/>
              </a:ext>
            </a:extLst>
          </p:cNvPr>
          <p:cNvSpPr>
            <a:spLocks noGrp="1"/>
          </p:cNvSpPr>
          <p:nvPr>
            <p:ph type="sldNum" sz="quarter" idx="11"/>
          </p:nvPr>
        </p:nvSpPr>
        <p:spPr>
          <a:xfrm>
            <a:off x="8183880" y="173195"/>
            <a:ext cx="502920" cy="301752"/>
          </a:xfrm>
        </p:spPr>
        <p:txBody>
          <a:bodyPr/>
          <a:lstStyle/>
          <a:p>
            <a:fld id="{FEA1243F-3000-4347-94A4-FBDEAD3122CB}" type="slidenum">
              <a:rPr lang="en-US" smtClean="0"/>
              <a:pPr/>
              <a:t>4</a:t>
            </a:fld>
            <a:endParaRPr lang="en-US" dirty="0"/>
          </a:p>
        </p:txBody>
      </p:sp>
      <p:sp>
        <p:nvSpPr>
          <p:cNvPr id="6" name="Rectangle 2">
            <a:extLst>
              <a:ext uri="{FF2B5EF4-FFF2-40B4-BE49-F238E27FC236}">
                <a16:creationId xmlns:a16="http://schemas.microsoft.com/office/drawing/2014/main" id="{9E6BCD4E-D57C-4460-B8A5-3C3F192B9466}"/>
              </a:ext>
            </a:extLst>
          </p:cNvPr>
          <p:cNvSpPr txBox="1">
            <a:spLocks/>
          </p:cNvSpPr>
          <p:nvPr/>
        </p:nvSpPr>
        <p:spPr>
          <a:xfrm>
            <a:off x="457200" y="1425655"/>
            <a:ext cx="7726680" cy="571500"/>
          </a:xfrm>
          <a:prstGeom prst="rect">
            <a:avLst/>
          </a:prstGeom>
        </p:spPr>
        <p:txBody>
          <a:bodyPr vert="horz" anchor="t">
            <a:noAutofit/>
          </a:bodyPr>
          <a:lstStyle>
            <a:lvl1pPr marL="64008" indent="0" algn="l" rtl="0" eaLnBrk="1" latinLnBrk="0" hangingPunct="1">
              <a:spcBef>
                <a:spcPct val="20000"/>
              </a:spcBef>
              <a:spcAft>
                <a:spcPts val="1000"/>
              </a:spcAft>
              <a:buClr>
                <a:schemeClr val="accent1"/>
              </a:buClr>
              <a:buSzPct val="80000"/>
              <a:buFont typeface="Arial" panose="020B0604020202020204" pitchFamily="34" charset="0"/>
              <a:buNone/>
              <a:defRPr sz="2000" kern="1200">
                <a:solidFill>
                  <a:schemeClr val="bg2"/>
                </a:solidFill>
                <a:latin typeface="+mn-lt"/>
                <a:ea typeface="+mn-ea"/>
                <a:cs typeface="+mn-cs"/>
              </a:defRPr>
            </a:lvl1pPr>
            <a:lvl2pPr marL="537210" indent="0" algn="l" rtl="0" eaLnBrk="1" latinLnBrk="0" hangingPunct="1">
              <a:spcBef>
                <a:spcPct val="20000"/>
              </a:spcBef>
              <a:spcAft>
                <a:spcPts val="1000"/>
              </a:spcAft>
              <a:buClr>
                <a:schemeClr val="accent1"/>
              </a:buClr>
              <a:buSzPct val="95000"/>
              <a:buFont typeface="Arial" panose="020B0604020202020204" pitchFamily="34" charset="0"/>
              <a:buNone/>
              <a:defRPr sz="2400" kern="1200">
                <a:solidFill>
                  <a:schemeClr val="bg2"/>
                </a:solidFill>
                <a:latin typeface="+mn-lt"/>
                <a:ea typeface="+mn-ea"/>
                <a:cs typeface="+mn-cs"/>
              </a:defRPr>
            </a:lvl2pPr>
            <a:lvl3pPr marL="877824" indent="0" algn="l" rtl="0" eaLnBrk="1" latinLnBrk="0" hangingPunct="1">
              <a:spcBef>
                <a:spcPct val="20000"/>
              </a:spcBef>
              <a:spcAft>
                <a:spcPts val="1000"/>
              </a:spcAft>
              <a:buClr>
                <a:schemeClr val="accent1"/>
              </a:buClr>
              <a:buFont typeface="Arial" panose="020B0604020202020204" pitchFamily="34" charset="0"/>
              <a:buNone/>
              <a:defRPr sz="2000" kern="1200">
                <a:solidFill>
                  <a:schemeClr val="bg2"/>
                </a:solidFill>
                <a:latin typeface="+mn-lt"/>
                <a:ea typeface="+mn-ea"/>
                <a:cs typeface="+mn-cs"/>
              </a:defRPr>
            </a:lvl3pPr>
            <a:lvl4pPr marL="1161288" indent="0" algn="l" rtl="0" eaLnBrk="1" latinLnBrk="0" hangingPunct="1">
              <a:spcBef>
                <a:spcPct val="20000"/>
              </a:spcBef>
              <a:spcAft>
                <a:spcPts val="1000"/>
              </a:spcAft>
              <a:buClr>
                <a:schemeClr val="accent1"/>
              </a:buClr>
              <a:buFont typeface="Arial" panose="020B0604020202020204" pitchFamily="34" charset="0"/>
              <a:buNone/>
              <a:defRPr sz="1800" kern="1200">
                <a:solidFill>
                  <a:schemeClr val="bg2"/>
                </a:solidFill>
                <a:latin typeface="+mn-lt"/>
                <a:ea typeface="+mn-ea"/>
                <a:cs typeface="+mn-cs"/>
              </a:defRPr>
            </a:lvl4pPr>
            <a:lvl5pPr marL="1389888" indent="0" algn="l" rtl="0" eaLnBrk="1" latinLnBrk="0" hangingPunct="1">
              <a:spcBef>
                <a:spcPct val="20000"/>
              </a:spcBef>
              <a:spcAft>
                <a:spcPts val="1000"/>
              </a:spcAft>
              <a:buClr>
                <a:schemeClr val="accent1"/>
              </a:buClr>
              <a:buFont typeface="Arial" panose="020B0604020202020204" pitchFamily="34" charset="0"/>
              <a:buNone/>
              <a:defRPr sz="1800" kern="1200">
                <a:solidFill>
                  <a:schemeClr val="bg2"/>
                </a:solidFill>
                <a:latin typeface="+mn-lt"/>
                <a:ea typeface="+mn-ea"/>
                <a:cs typeface="+mn-cs"/>
              </a:defRPr>
            </a:lvl5pPr>
            <a:lvl6pPr marL="1828800" indent="-210312" algn="l" rtl="0" eaLnBrk="1" latinLnBrk="0" hangingPunct="1">
              <a:spcBef>
                <a:spcPct val="20000"/>
              </a:spcBef>
              <a:buClr>
                <a:schemeClr val="accent1">
                  <a:tint val="75000"/>
                </a:schemeClr>
              </a:buClr>
              <a:buFont typeface="Wingdings 2"/>
              <a:buChar char=""/>
              <a:defRPr sz="1800" kern="1200">
                <a:solidFill>
                  <a:schemeClr val="tx1"/>
                </a:solidFill>
                <a:latin typeface="+mn-lt"/>
                <a:ea typeface="+mn-ea"/>
                <a:cs typeface="+mn-cs"/>
              </a:defRPr>
            </a:lvl6pPr>
            <a:lvl7pPr marL="2084832" indent="-210312" algn="l" rtl="0" eaLnBrk="1" latinLnBrk="0" hangingPunct="1">
              <a:spcBef>
                <a:spcPct val="20000"/>
              </a:spcBef>
              <a:buClr>
                <a:schemeClr val="accent1">
                  <a:tint val="75000"/>
                </a:schemeClr>
              </a:buClr>
              <a:buFont typeface="Wingdings 2"/>
              <a:buChar char=""/>
              <a:defRPr sz="1600" kern="1200">
                <a:solidFill>
                  <a:schemeClr val="tx1"/>
                </a:solidFill>
                <a:latin typeface="+mn-lt"/>
                <a:ea typeface="+mn-ea"/>
                <a:cs typeface="+mn-cs"/>
              </a:defRPr>
            </a:lvl7pPr>
            <a:lvl8pPr marL="2286000" indent="-182880" algn="l" rtl="0" eaLnBrk="1" latinLnBrk="0" hangingPunct="1">
              <a:spcBef>
                <a:spcPct val="20000"/>
              </a:spcBef>
              <a:buClr>
                <a:schemeClr val="accent1">
                  <a:tint val="75000"/>
                </a:schemeClr>
              </a:buClr>
              <a:buFont typeface="Wingdings 2"/>
              <a:buChar char=""/>
              <a:defRPr sz="1600" kern="1200">
                <a:solidFill>
                  <a:schemeClr val="tx1"/>
                </a:solidFill>
                <a:latin typeface="+mn-lt"/>
                <a:ea typeface="+mn-ea"/>
                <a:cs typeface="+mn-cs"/>
              </a:defRPr>
            </a:lvl8pPr>
            <a:lvl9pPr marL="2514600" indent="-182880" algn="l" rtl="0" eaLnBrk="1" latinLnBrk="0" hangingPunct="1">
              <a:spcBef>
                <a:spcPct val="20000"/>
              </a:spcBef>
              <a:buClr>
                <a:schemeClr val="accent1">
                  <a:tint val="75000"/>
                </a:schemeClr>
              </a:buClr>
              <a:buFont typeface="Wingdings 2"/>
              <a:buChar char=""/>
              <a:defRPr sz="1600" kern="1200">
                <a:solidFill>
                  <a:schemeClr val="tx1"/>
                </a:solidFill>
                <a:latin typeface="+mn-lt"/>
                <a:ea typeface="+mn-ea"/>
                <a:cs typeface="+mn-cs"/>
              </a:defRPr>
            </a:lvl9pPr>
          </a:lstStyle>
          <a:p>
            <a:endParaRPr lang="en-US" sz="1600"/>
          </a:p>
          <a:p>
            <a:endParaRPr lang="en-US" sz="1600"/>
          </a:p>
          <a:p>
            <a:endParaRPr lang="en-US" sz="1600" dirty="0"/>
          </a:p>
        </p:txBody>
      </p:sp>
      <p:grpSp>
        <p:nvGrpSpPr>
          <p:cNvPr id="7" name="Group 6">
            <a:extLst>
              <a:ext uri="{FF2B5EF4-FFF2-40B4-BE49-F238E27FC236}">
                <a16:creationId xmlns:a16="http://schemas.microsoft.com/office/drawing/2014/main" id="{5C321AD6-A7D9-4E5B-A7EA-0A3615030EE7}"/>
              </a:ext>
              <a:ext uri="{C183D7F6-B498-43B3-948B-1728B52AA6E4}">
                <adec:decorative xmlns:adec="http://schemas.microsoft.com/office/drawing/2017/decorative" val="1"/>
              </a:ext>
            </a:extLst>
          </p:cNvPr>
          <p:cNvGrpSpPr/>
          <p:nvPr/>
        </p:nvGrpSpPr>
        <p:grpSpPr>
          <a:xfrm>
            <a:off x="457200" y="1499535"/>
            <a:ext cx="6962090" cy="571500"/>
            <a:chOff x="2636518" y="3171825"/>
            <a:chExt cx="3168969" cy="514350"/>
          </a:xfrm>
        </p:grpSpPr>
        <p:pic>
          <p:nvPicPr>
            <p:cNvPr id="8" name="Graphic 7">
              <a:extLst>
                <a:ext uri="{FF2B5EF4-FFF2-40B4-BE49-F238E27FC236}">
                  <a16:creationId xmlns:a16="http://schemas.microsoft.com/office/drawing/2014/main" id="{DF5BEAFD-68C2-4870-81A2-3C8C782AFD9E}"/>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338512" y="3171825"/>
              <a:ext cx="2466975" cy="514350"/>
            </a:xfrm>
            <a:prstGeom prst="rect">
              <a:avLst/>
            </a:prstGeom>
          </p:spPr>
        </p:pic>
        <p:pic>
          <p:nvPicPr>
            <p:cNvPr id="9" name="Graphic 8">
              <a:extLst>
                <a:ext uri="{FF2B5EF4-FFF2-40B4-BE49-F238E27FC236}">
                  <a16:creationId xmlns:a16="http://schemas.microsoft.com/office/drawing/2014/main" id="{02636B6E-07B6-44F4-B5EA-7DDB9EC785A4}"/>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636518" y="3171825"/>
              <a:ext cx="904875" cy="514350"/>
            </a:xfrm>
            <a:prstGeom prst="rect">
              <a:avLst/>
            </a:prstGeom>
          </p:spPr>
        </p:pic>
      </p:grpSp>
      <p:sp>
        <p:nvSpPr>
          <p:cNvPr id="10" name="Rectangle 2">
            <a:extLst>
              <a:ext uri="{FF2B5EF4-FFF2-40B4-BE49-F238E27FC236}">
                <a16:creationId xmlns:a16="http://schemas.microsoft.com/office/drawing/2014/main" id="{395BD27E-A99A-47D5-A984-CAE3002A5CCB}"/>
              </a:ext>
            </a:extLst>
          </p:cNvPr>
          <p:cNvSpPr txBox="1">
            <a:spLocks/>
          </p:cNvSpPr>
          <p:nvPr/>
        </p:nvSpPr>
        <p:spPr>
          <a:xfrm>
            <a:off x="2784465" y="1531158"/>
            <a:ext cx="4409482" cy="539877"/>
          </a:xfrm>
          <a:prstGeom prst="rect">
            <a:avLst/>
          </a:prstGeom>
        </p:spPr>
        <p:txBody>
          <a:bodyPr vert="horz" anchor="t">
            <a:normAutofit/>
          </a:bodyPr>
          <a:lstStyle>
            <a:lvl1pPr marL="448056" indent="-384048" algn="l" rtl="0" eaLnBrk="1" latinLnBrk="0" hangingPunct="1">
              <a:spcBef>
                <a:spcPct val="20000"/>
              </a:spcBef>
              <a:buClr>
                <a:schemeClr val="accent1"/>
              </a:buClr>
              <a:buSzPct val="80000"/>
              <a:buFont typeface="Arial" panose="020B0604020202020204" pitchFamily="34" charset="0"/>
              <a:buChar char="•"/>
              <a:defRPr sz="2800" kern="1200">
                <a:solidFill>
                  <a:schemeClr val="bg2"/>
                </a:solidFill>
                <a:latin typeface="+mn-lt"/>
                <a:ea typeface="+mn-ea"/>
                <a:cs typeface="+mn-cs"/>
              </a:defRPr>
            </a:lvl1pPr>
            <a:lvl2pPr marL="822960" indent="-285750" algn="l" rtl="0" eaLnBrk="1" latinLnBrk="0" hangingPunct="1">
              <a:spcBef>
                <a:spcPct val="20000"/>
              </a:spcBef>
              <a:buClr>
                <a:schemeClr val="accent1"/>
              </a:buClr>
              <a:buSzPct val="95000"/>
              <a:buFont typeface="Arial" panose="020B0604020202020204" pitchFamily="34" charset="0"/>
              <a:buChar char="•"/>
              <a:defRPr sz="2400" kern="1200">
                <a:solidFill>
                  <a:schemeClr val="bg2"/>
                </a:solidFill>
                <a:latin typeface="+mn-lt"/>
                <a:ea typeface="+mn-ea"/>
                <a:cs typeface="+mn-cs"/>
              </a:defRPr>
            </a:lvl2pPr>
            <a:lvl3pPr marL="1106424" indent="-228600" algn="l" rtl="0" eaLnBrk="1" latinLnBrk="0" hangingPunct="1">
              <a:spcBef>
                <a:spcPct val="20000"/>
              </a:spcBef>
              <a:buClr>
                <a:schemeClr val="accent1"/>
              </a:buClr>
              <a:buFont typeface="Arial" panose="020B0604020202020204" pitchFamily="34" charset="0"/>
              <a:buChar char="•"/>
              <a:defRPr sz="2000" kern="1200">
                <a:solidFill>
                  <a:schemeClr val="bg2"/>
                </a:solidFill>
                <a:latin typeface="+mn-lt"/>
                <a:ea typeface="+mn-ea"/>
                <a:cs typeface="+mn-cs"/>
              </a:defRPr>
            </a:lvl3pPr>
            <a:lvl4pPr marL="1371600" indent="-210312" algn="l" rtl="0" eaLnBrk="1" latinLnBrk="0" hangingPunct="1">
              <a:spcBef>
                <a:spcPct val="20000"/>
              </a:spcBef>
              <a:buClr>
                <a:schemeClr val="accent1"/>
              </a:buClr>
              <a:buFont typeface="Arial" panose="020B0604020202020204" pitchFamily="34" charset="0"/>
              <a:buChar char="•"/>
              <a:defRPr sz="1800" kern="1200">
                <a:solidFill>
                  <a:schemeClr val="bg2"/>
                </a:solidFill>
                <a:latin typeface="+mn-lt"/>
                <a:ea typeface="+mn-ea"/>
                <a:cs typeface="+mn-cs"/>
              </a:defRPr>
            </a:lvl4pPr>
            <a:lvl5pPr marL="1600200" indent="-210312" algn="l" rtl="0" eaLnBrk="1" latinLnBrk="0" hangingPunct="1">
              <a:spcBef>
                <a:spcPct val="20000"/>
              </a:spcBef>
              <a:buClr>
                <a:schemeClr val="accent1"/>
              </a:buClr>
              <a:buFont typeface="Arial" panose="020B0604020202020204" pitchFamily="34" charset="0"/>
              <a:buChar char="•"/>
              <a:defRPr sz="1800" kern="1200">
                <a:solidFill>
                  <a:schemeClr val="bg2"/>
                </a:solidFill>
                <a:latin typeface="+mn-lt"/>
                <a:ea typeface="+mn-ea"/>
                <a:cs typeface="+mn-cs"/>
              </a:defRPr>
            </a:lvl5pPr>
            <a:lvl6pPr marL="1828800" indent="-210312" algn="l" rtl="0" eaLnBrk="1" latinLnBrk="0" hangingPunct="1">
              <a:spcBef>
                <a:spcPct val="20000"/>
              </a:spcBef>
              <a:buClr>
                <a:schemeClr val="accent1">
                  <a:tint val="75000"/>
                </a:schemeClr>
              </a:buClr>
              <a:buFont typeface="Wingdings 2"/>
              <a:buChar char=""/>
              <a:defRPr sz="1800" kern="1200">
                <a:solidFill>
                  <a:schemeClr val="tx1"/>
                </a:solidFill>
                <a:latin typeface="+mn-lt"/>
                <a:ea typeface="+mn-ea"/>
                <a:cs typeface="+mn-cs"/>
              </a:defRPr>
            </a:lvl6pPr>
            <a:lvl7pPr marL="2084832" indent="-210312" algn="l" rtl="0" eaLnBrk="1" latinLnBrk="0" hangingPunct="1">
              <a:spcBef>
                <a:spcPct val="20000"/>
              </a:spcBef>
              <a:buClr>
                <a:schemeClr val="accent1">
                  <a:tint val="75000"/>
                </a:schemeClr>
              </a:buClr>
              <a:buFont typeface="Wingdings 2"/>
              <a:buChar char=""/>
              <a:defRPr sz="1600" kern="1200">
                <a:solidFill>
                  <a:schemeClr val="tx1"/>
                </a:solidFill>
                <a:latin typeface="+mn-lt"/>
                <a:ea typeface="+mn-ea"/>
                <a:cs typeface="+mn-cs"/>
              </a:defRPr>
            </a:lvl7pPr>
            <a:lvl8pPr marL="2286000" indent="-182880" algn="l" rtl="0" eaLnBrk="1" latinLnBrk="0" hangingPunct="1">
              <a:spcBef>
                <a:spcPct val="20000"/>
              </a:spcBef>
              <a:buClr>
                <a:schemeClr val="accent1">
                  <a:tint val="75000"/>
                </a:schemeClr>
              </a:buClr>
              <a:buFont typeface="Wingdings 2"/>
              <a:buChar char=""/>
              <a:defRPr sz="1600" kern="1200">
                <a:solidFill>
                  <a:schemeClr val="tx1"/>
                </a:solidFill>
                <a:latin typeface="+mn-lt"/>
                <a:ea typeface="+mn-ea"/>
                <a:cs typeface="+mn-cs"/>
              </a:defRPr>
            </a:lvl8pPr>
            <a:lvl9pPr marL="2514600" indent="-182880" algn="l" rtl="0" eaLnBrk="1" latinLnBrk="0" hangingPunct="1">
              <a:spcBef>
                <a:spcPct val="20000"/>
              </a:spcBef>
              <a:buClr>
                <a:schemeClr val="accent1">
                  <a:tint val="75000"/>
                </a:schemeClr>
              </a:buClr>
              <a:buFont typeface="Wingdings 2"/>
              <a:buChar char=""/>
              <a:defRPr sz="1600" kern="1200">
                <a:solidFill>
                  <a:schemeClr val="tx1"/>
                </a:solidFill>
                <a:latin typeface="+mn-lt"/>
                <a:ea typeface="+mn-ea"/>
                <a:cs typeface="+mn-cs"/>
              </a:defRPr>
            </a:lvl9pPr>
          </a:lstStyle>
          <a:p>
            <a:pPr marL="0" indent="0">
              <a:spcBef>
                <a:spcPts val="0"/>
              </a:spcBef>
              <a:buNone/>
            </a:pPr>
            <a:r>
              <a:rPr lang="en-US" sz="2400" b="1" dirty="0"/>
              <a:t>EAST Text Detector</a:t>
            </a:r>
          </a:p>
        </p:txBody>
      </p:sp>
      <p:sp>
        <p:nvSpPr>
          <p:cNvPr id="11" name="Rectangle 2">
            <a:extLst>
              <a:ext uri="{FF2B5EF4-FFF2-40B4-BE49-F238E27FC236}">
                <a16:creationId xmlns:a16="http://schemas.microsoft.com/office/drawing/2014/main" id="{C0653114-C3FE-47A5-BCC1-E80E13BEB60D}"/>
              </a:ext>
            </a:extLst>
          </p:cNvPr>
          <p:cNvSpPr txBox="1">
            <a:spLocks/>
          </p:cNvSpPr>
          <p:nvPr/>
        </p:nvSpPr>
        <p:spPr>
          <a:xfrm>
            <a:off x="760525" y="2395516"/>
            <a:ext cx="7897689" cy="3600400"/>
          </a:xfrm>
          <a:prstGeom prst="rect">
            <a:avLst/>
          </a:prstGeom>
        </p:spPr>
        <p:txBody>
          <a:bodyPr vert="horz" anchor="t">
            <a:noAutofit/>
          </a:bodyPr>
          <a:lstStyle>
            <a:lvl1pPr marL="448056" indent="-384048" algn="l" rtl="0" eaLnBrk="1" latinLnBrk="0" hangingPunct="1">
              <a:spcBef>
                <a:spcPct val="20000"/>
              </a:spcBef>
              <a:buClr>
                <a:schemeClr val="accent1"/>
              </a:buClr>
              <a:buSzPct val="80000"/>
              <a:buFont typeface="Arial" panose="020B0604020202020204" pitchFamily="34" charset="0"/>
              <a:buChar char="•"/>
              <a:defRPr sz="2800" kern="1200">
                <a:solidFill>
                  <a:schemeClr val="bg2"/>
                </a:solidFill>
                <a:latin typeface="+mn-lt"/>
                <a:ea typeface="+mn-ea"/>
                <a:cs typeface="+mn-cs"/>
              </a:defRPr>
            </a:lvl1pPr>
            <a:lvl2pPr marL="822960" indent="-285750" algn="l" rtl="0" eaLnBrk="1" latinLnBrk="0" hangingPunct="1">
              <a:spcBef>
                <a:spcPct val="20000"/>
              </a:spcBef>
              <a:buClr>
                <a:schemeClr val="accent1"/>
              </a:buClr>
              <a:buSzPct val="95000"/>
              <a:buFont typeface="Arial" panose="020B0604020202020204" pitchFamily="34" charset="0"/>
              <a:buChar char="•"/>
              <a:defRPr sz="2400" kern="1200">
                <a:solidFill>
                  <a:schemeClr val="bg2"/>
                </a:solidFill>
                <a:latin typeface="+mn-lt"/>
                <a:ea typeface="+mn-ea"/>
                <a:cs typeface="+mn-cs"/>
              </a:defRPr>
            </a:lvl2pPr>
            <a:lvl3pPr marL="1106424" indent="-228600" algn="l" rtl="0" eaLnBrk="1" latinLnBrk="0" hangingPunct="1">
              <a:spcBef>
                <a:spcPct val="20000"/>
              </a:spcBef>
              <a:buClr>
                <a:schemeClr val="accent1"/>
              </a:buClr>
              <a:buFont typeface="Arial" panose="020B0604020202020204" pitchFamily="34" charset="0"/>
              <a:buChar char="•"/>
              <a:defRPr sz="2000" kern="1200">
                <a:solidFill>
                  <a:schemeClr val="bg2"/>
                </a:solidFill>
                <a:latin typeface="+mn-lt"/>
                <a:ea typeface="+mn-ea"/>
                <a:cs typeface="+mn-cs"/>
              </a:defRPr>
            </a:lvl3pPr>
            <a:lvl4pPr marL="1371600" indent="-210312" algn="l" rtl="0" eaLnBrk="1" latinLnBrk="0" hangingPunct="1">
              <a:spcBef>
                <a:spcPct val="20000"/>
              </a:spcBef>
              <a:buClr>
                <a:schemeClr val="accent1"/>
              </a:buClr>
              <a:buFont typeface="Arial" panose="020B0604020202020204" pitchFamily="34" charset="0"/>
              <a:buChar char="•"/>
              <a:defRPr sz="1800" kern="1200">
                <a:solidFill>
                  <a:schemeClr val="bg2"/>
                </a:solidFill>
                <a:latin typeface="+mn-lt"/>
                <a:ea typeface="+mn-ea"/>
                <a:cs typeface="+mn-cs"/>
              </a:defRPr>
            </a:lvl4pPr>
            <a:lvl5pPr marL="1600200" indent="-210312" algn="l" rtl="0" eaLnBrk="1" latinLnBrk="0" hangingPunct="1">
              <a:spcBef>
                <a:spcPct val="20000"/>
              </a:spcBef>
              <a:buClr>
                <a:schemeClr val="accent1"/>
              </a:buClr>
              <a:buFont typeface="Arial" panose="020B0604020202020204" pitchFamily="34" charset="0"/>
              <a:buChar char="•"/>
              <a:defRPr sz="1800" kern="1200">
                <a:solidFill>
                  <a:schemeClr val="bg2"/>
                </a:solidFill>
                <a:latin typeface="+mn-lt"/>
                <a:ea typeface="+mn-ea"/>
                <a:cs typeface="+mn-cs"/>
              </a:defRPr>
            </a:lvl5pPr>
            <a:lvl6pPr marL="1828800" indent="-210312" algn="l" rtl="0" eaLnBrk="1" latinLnBrk="0" hangingPunct="1">
              <a:spcBef>
                <a:spcPct val="20000"/>
              </a:spcBef>
              <a:buClr>
                <a:schemeClr val="accent1">
                  <a:tint val="75000"/>
                </a:schemeClr>
              </a:buClr>
              <a:buFont typeface="Wingdings 2"/>
              <a:buChar char=""/>
              <a:defRPr sz="1800" kern="1200">
                <a:solidFill>
                  <a:schemeClr val="tx1"/>
                </a:solidFill>
                <a:latin typeface="+mn-lt"/>
                <a:ea typeface="+mn-ea"/>
                <a:cs typeface="+mn-cs"/>
              </a:defRPr>
            </a:lvl6pPr>
            <a:lvl7pPr marL="2084832" indent="-210312" algn="l" rtl="0" eaLnBrk="1" latinLnBrk="0" hangingPunct="1">
              <a:spcBef>
                <a:spcPct val="20000"/>
              </a:spcBef>
              <a:buClr>
                <a:schemeClr val="accent1">
                  <a:tint val="75000"/>
                </a:schemeClr>
              </a:buClr>
              <a:buFont typeface="Wingdings 2"/>
              <a:buChar char=""/>
              <a:defRPr sz="1600" kern="1200">
                <a:solidFill>
                  <a:schemeClr val="tx1"/>
                </a:solidFill>
                <a:latin typeface="+mn-lt"/>
                <a:ea typeface="+mn-ea"/>
                <a:cs typeface="+mn-cs"/>
              </a:defRPr>
            </a:lvl7pPr>
            <a:lvl8pPr marL="2286000" indent="-182880" algn="l" rtl="0" eaLnBrk="1" latinLnBrk="0" hangingPunct="1">
              <a:spcBef>
                <a:spcPct val="20000"/>
              </a:spcBef>
              <a:buClr>
                <a:schemeClr val="accent1">
                  <a:tint val="75000"/>
                </a:schemeClr>
              </a:buClr>
              <a:buFont typeface="Wingdings 2"/>
              <a:buChar char=""/>
              <a:defRPr sz="1600" kern="1200">
                <a:solidFill>
                  <a:schemeClr val="tx1"/>
                </a:solidFill>
                <a:latin typeface="+mn-lt"/>
                <a:ea typeface="+mn-ea"/>
                <a:cs typeface="+mn-cs"/>
              </a:defRPr>
            </a:lvl8pPr>
            <a:lvl9pPr marL="2514600" indent="-182880" algn="l" rtl="0" eaLnBrk="1" latinLnBrk="0" hangingPunct="1">
              <a:spcBef>
                <a:spcPct val="20000"/>
              </a:spcBef>
              <a:buClr>
                <a:schemeClr val="accent1">
                  <a:tint val="75000"/>
                </a:schemeClr>
              </a:buClr>
              <a:buFont typeface="Wingdings 2"/>
              <a:buChar char=""/>
              <a:defRPr sz="1600" kern="1200">
                <a:solidFill>
                  <a:schemeClr val="tx1"/>
                </a:solidFill>
                <a:latin typeface="+mn-lt"/>
                <a:ea typeface="+mn-ea"/>
                <a:cs typeface="+mn-cs"/>
              </a:defRPr>
            </a:lvl9pPr>
          </a:lstStyle>
          <a:p>
            <a:pPr marL="285750" indent="-285750">
              <a:spcBef>
                <a:spcPts val="0"/>
              </a:spcBef>
              <a:spcAft>
                <a:spcPts val="1000"/>
              </a:spcAft>
            </a:pPr>
            <a:r>
              <a:rPr lang="en-US" sz="2000" dirty="0"/>
              <a:t>“</a:t>
            </a:r>
            <a:r>
              <a:rPr lang="en-US" sz="2000" dirty="0" err="1"/>
              <a:t>frozen_east_text_detection.pb</a:t>
            </a:r>
            <a:r>
              <a:rPr lang="en-US" sz="2000" dirty="0"/>
              <a:t>” is the trained model file containing graph definitions and weights of the model based on </a:t>
            </a:r>
            <a:r>
              <a:rPr lang="en-US" sz="2000" dirty="0" err="1"/>
              <a:t>Tensorflow</a:t>
            </a:r>
            <a:r>
              <a:rPr lang="en-US" sz="2000" dirty="0"/>
              <a:t>. This is the model that will classify at which all places text is present in the image.</a:t>
            </a:r>
          </a:p>
          <a:p>
            <a:pPr marL="285750" indent="-285750">
              <a:spcBef>
                <a:spcPts val="0"/>
              </a:spcBef>
              <a:spcAft>
                <a:spcPts val="1000"/>
              </a:spcAft>
            </a:pPr>
            <a:r>
              <a:rPr lang="en-US" sz="2000" dirty="0"/>
              <a:t>“images” folder contains the set of testing images.</a:t>
            </a:r>
          </a:p>
          <a:p>
            <a:pPr marL="285750" indent="-285750">
              <a:spcBef>
                <a:spcPts val="0"/>
              </a:spcBef>
              <a:spcAft>
                <a:spcPts val="1000"/>
              </a:spcAft>
            </a:pPr>
            <a:r>
              <a:rPr lang="en-US" sz="2000" dirty="0"/>
              <a:t>“opencv_text_detection_image.py” is our main driving program which takes the image and the model file as an input and displays the image with highlighted text as a result.</a:t>
            </a:r>
          </a:p>
          <a:p>
            <a:pPr marL="285750" indent="-285750">
              <a:spcBef>
                <a:spcPts val="0"/>
              </a:spcBef>
              <a:spcAft>
                <a:spcPts val="1000"/>
              </a:spcAft>
            </a:pPr>
            <a:r>
              <a:rPr lang="en-US" sz="2000" dirty="0"/>
              <a:t>Invocation: “python opencv_text_detection_image.py --image images/filename.jpg --east </a:t>
            </a:r>
            <a:r>
              <a:rPr lang="en-US" sz="2000" dirty="0" err="1"/>
              <a:t>frozen_east_text_detection.pb</a:t>
            </a:r>
            <a:r>
              <a:rPr lang="en-US" sz="2000" dirty="0"/>
              <a:t>”</a:t>
            </a:r>
          </a:p>
          <a:p>
            <a:pPr marL="0" indent="0">
              <a:spcBef>
                <a:spcPts val="0"/>
              </a:spcBef>
              <a:spcAft>
                <a:spcPts val="1000"/>
              </a:spcAft>
              <a:buNone/>
            </a:pPr>
            <a:endParaRPr lang="en-US" sz="2000" dirty="0"/>
          </a:p>
          <a:p>
            <a:pPr marL="285750" indent="-285750">
              <a:spcBef>
                <a:spcPts val="0"/>
              </a:spcBef>
              <a:spcAft>
                <a:spcPts val="1000"/>
              </a:spcAft>
            </a:pPr>
            <a:endParaRPr lang="en-US" sz="2000" dirty="0"/>
          </a:p>
          <a:p>
            <a:pPr marL="285750" indent="-285750">
              <a:spcBef>
                <a:spcPts val="0"/>
              </a:spcBef>
              <a:spcAft>
                <a:spcPts val="1000"/>
              </a:spcAft>
            </a:pPr>
            <a:endParaRPr lang="en-US" sz="2000" dirty="0"/>
          </a:p>
          <a:p>
            <a:pPr marL="285750" indent="-285750">
              <a:spcBef>
                <a:spcPts val="0"/>
              </a:spcBef>
              <a:spcAft>
                <a:spcPts val="1000"/>
              </a:spcAft>
            </a:pPr>
            <a:endParaRPr lang="en-US" sz="2000" dirty="0"/>
          </a:p>
          <a:p>
            <a:pPr marL="285750" indent="-285750">
              <a:spcBef>
                <a:spcPts val="0"/>
              </a:spcBef>
              <a:spcAft>
                <a:spcPts val="1000"/>
              </a:spcAft>
            </a:pPr>
            <a:endParaRPr lang="en-US" sz="2000" dirty="0"/>
          </a:p>
        </p:txBody>
      </p:sp>
    </p:spTree>
    <p:extLst>
      <p:ext uri="{BB962C8B-B14F-4D97-AF65-F5344CB8AC3E}">
        <p14:creationId xmlns:p14="http://schemas.microsoft.com/office/powerpoint/2010/main" val="1843091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p:cTn id="15" dur="1000" fill="hold"/>
                                        <p:tgtEl>
                                          <p:spTgt spid="7"/>
                                        </p:tgtEl>
                                        <p:attrNameLst>
                                          <p:attrName>ppt_w</p:attrName>
                                        </p:attrNameLst>
                                      </p:cBhvr>
                                      <p:tavLst>
                                        <p:tav tm="0">
                                          <p:val>
                                            <p:fltVal val="0"/>
                                          </p:val>
                                        </p:tav>
                                        <p:tav tm="100000">
                                          <p:val>
                                            <p:strVal val="#ppt_w"/>
                                          </p:val>
                                        </p:tav>
                                      </p:tavLst>
                                    </p:anim>
                                    <p:anim calcmode="lin" valueType="num">
                                      <p:cBhvr>
                                        <p:cTn id="16" dur="1000" fill="hold"/>
                                        <p:tgtEl>
                                          <p:spTgt spid="7"/>
                                        </p:tgtEl>
                                        <p:attrNameLst>
                                          <p:attrName>ppt_h</p:attrName>
                                        </p:attrNameLst>
                                      </p:cBhvr>
                                      <p:tavLst>
                                        <p:tav tm="0">
                                          <p:val>
                                            <p:fltVal val="0"/>
                                          </p:val>
                                        </p:tav>
                                        <p:tav tm="100000">
                                          <p:val>
                                            <p:strVal val="#ppt_h"/>
                                          </p:val>
                                        </p:tav>
                                      </p:tavLst>
                                    </p:anim>
                                    <p:anim calcmode="lin" valueType="num">
                                      <p:cBhvr>
                                        <p:cTn id="17" dur="1000" fill="hold"/>
                                        <p:tgtEl>
                                          <p:spTgt spid="7"/>
                                        </p:tgtEl>
                                        <p:attrNameLst>
                                          <p:attrName>style.rotation</p:attrName>
                                        </p:attrNameLst>
                                      </p:cBhvr>
                                      <p:tavLst>
                                        <p:tav tm="0">
                                          <p:val>
                                            <p:fltVal val="90"/>
                                          </p:val>
                                        </p:tav>
                                        <p:tav tm="100000">
                                          <p:val>
                                            <p:fltVal val="0"/>
                                          </p:val>
                                        </p:tav>
                                      </p:tavLst>
                                    </p:anim>
                                    <p:animEffect transition="in" filter="fade">
                                      <p:cBhvr>
                                        <p:cTn id="18" dur="10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3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p:cTn id="23" dur="1000" fill="hold"/>
                                        <p:tgtEl>
                                          <p:spTgt spid="10"/>
                                        </p:tgtEl>
                                        <p:attrNameLst>
                                          <p:attrName>ppt_w</p:attrName>
                                        </p:attrNameLst>
                                      </p:cBhvr>
                                      <p:tavLst>
                                        <p:tav tm="0">
                                          <p:val>
                                            <p:fltVal val="0"/>
                                          </p:val>
                                        </p:tav>
                                        <p:tav tm="100000">
                                          <p:val>
                                            <p:strVal val="#ppt_w"/>
                                          </p:val>
                                        </p:tav>
                                      </p:tavLst>
                                    </p:anim>
                                    <p:anim calcmode="lin" valueType="num">
                                      <p:cBhvr>
                                        <p:cTn id="24" dur="1000" fill="hold"/>
                                        <p:tgtEl>
                                          <p:spTgt spid="10"/>
                                        </p:tgtEl>
                                        <p:attrNameLst>
                                          <p:attrName>ppt_h</p:attrName>
                                        </p:attrNameLst>
                                      </p:cBhvr>
                                      <p:tavLst>
                                        <p:tav tm="0">
                                          <p:val>
                                            <p:fltVal val="0"/>
                                          </p:val>
                                        </p:tav>
                                        <p:tav tm="100000">
                                          <p:val>
                                            <p:strVal val="#ppt_h"/>
                                          </p:val>
                                        </p:tav>
                                      </p:tavLst>
                                    </p:anim>
                                    <p:anim calcmode="lin" valueType="num">
                                      <p:cBhvr>
                                        <p:cTn id="25" dur="1000" fill="hold"/>
                                        <p:tgtEl>
                                          <p:spTgt spid="10"/>
                                        </p:tgtEl>
                                        <p:attrNameLst>
                                          <p:attrName>style.rotation</p:attrName>
                                        </p:attrNameLst>
                                      </p:cBhvr>
                                      <p:tavLst>
                                        <p:tav tm="0">
                                          <p:val>
                                            <p:fltVal val="90"/>
                                          </p:val>
                                        </p:tav>
                                        <p:tav tm="100000">
                                          <p:val>
                                            <p:fltVal val="0"/>
                                          </p:val>
                                        </p:tav>
                                      </p:tavLst>
                                    </p:anim>
                                    <p:animEffect transition="in" filter="fade">
                                      <p:cBhvr>
                                        <p:cTn id="26" dur="1000"/>
                                        <p:tgtEl>
                                          <p:spTgt spid="10"/>
                                        </p:tgtEl>
                                      </p:cBhvr>
                                    </p:animEffect>
                                  </p:childTnLst>
                                </p:cTn>
                              </p:par>
                            </p:childTnLst>
                          </p:cTn>
                        </p:par>
                      </p:childTnLst>
                    </p:cTn>
                  </p:par>
                  <p:par>
                    <p:cTn id="27" fill="hold">
                      <p:stCondLst>
                        <p:cond delay="indefinite"/>
                      </p:stCondLst>
                      <p:childTnLst>
                        <p:par>
                          <p:cTn id="28" fill="hold">
                            <p:stCondLst>
                              <p:cond delay="0"/>
                            </p:stCondLst>
                            <p:childTnLst>
                              <p:par>
                                <p:cTn id="29" presetID="3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anim calcmode="lin" valueType="num">
                                      <p:cBhvr>
                                        <p:cTn id="31" dur="1000" fill="hold"/>
                                        <p:tgtEl>
                                          <p:spTgt spid="11"/>
                                        </p:tgtEl>
                                        <p:attrNameLst>
                                          <p:attrName>ppt_w</p:attrName>
                                        </p:attrNameLst>
                                      </p:cBhvr>
                                      <p:tavLst>
                                        <p:tav tm="0">
                                          <p:val>
                                            <p:fltVal val="0"/>
                                          </p:val>
                                        </p:tav>
                                        <p:tav tm="100000">
                                          <p:val>
                                            <p:strVal val="#ppt_w"/>
                                          </p:val>
                                        </p:tav>
                                      </p:tavLst>
                                    </p:anim>
                                    <p:anim calcmode="lin" valueType="num">
                                      <p:cBhvr>
                                        <p:cTn id="32" dur="1000" fill="hold"/>
                                        <p:tgtEl>
                                          <p:spTgt spid="11"/>
                                        </p:tgtEl>
                                        <p:attrNameLst>
                                          <p:attrName>ppt_h</p:attrName>
                                        </p:attrNameLst>
                                      </p:cBhvr>
                                      <p:tavLst>
                                        <p:tav tm="0">
                                          <p:val>
                                            <p:fltVal val="0"/>
                                          </p:val>
                                        </p:tav>
                                        <p:tav tm="100000">
                                          <p:val>
                                            <p:strVal val="#ppt_h"/>
                                          </p:val>
                                        </p:tav>
                                      </p:tavLst>
                                    </p:anim>
                                    <p:anim calcmode="lin" valueType="num">
                                      <p:cBhvr>
                                        <p:cTn id="33" dur="1000" fill="hold"/>
                                        <p:tgtEl>
                                          <p:spTgt spid="11"/>
                                        </p:tgtEl>
                                        <p:attrNameLst>
                                          <p:attrName>style.rotation</p:attrName>
                                        </p:attrNameLst>
                                      </p:cBhvr>
                                      <p:tavLst>
                                        <p:tav tm="0">
                                          <p:val>
                                            <p:fltVal val="90"/>
                                          </p:val>
                                        </p:tav>
                                        <p:tav tm="100000">
                                          <p:val>
                                            <p:fltVal val="0"/>
                                          </p:val>
                                        </p:tav>
                                      </p:tavLst>
                                    </p:anim>
                                    <p:animEffect transition="in" filter="fade">
                                      <p:cBhvr>
                                        <p:cTn id="34"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0" grpId="0"/>
      <p:bldP spid="1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E3132F-4B57-450D-BE8E-85E82EAFC6D3}"/>
              </a:ext>
            </a:extLst>
          </p:cNvPr>
          <p:cNvSpPr>
            <a:spLocks noGrp="1"/>
          </p:cNvSpPr>
          <p:nvPr>
            <p:ph type="title"/>
          </p:nvPr>
        </p:nvSpPr>
        <p:spPr/>
        <p:txBody>
          <a:bodyPr/>
          <a:lstStyle/>
          <a:p>
            <a:r>
              <a:rPr lang="en-IN" dirty="0">
                <a:solidFill>
                  <a:srgbClr val="FF0000"/>
                </a:solidFill>
              </a:rPr>
              <a:t>Working</a:t>
            </a:r>
            <a:r>
              <a:rPr lang="en-IN" dirty="0"/>
              <a:t> (</a:t>
            </a:r>
            <a:r>
              <a:rPr lang="en-IN" dirty="0">
                <a:solidFill>
                  <a:srgbClr val="FF0000"/>
                </a:solidFill>
              </a:rPr>
              <a:t>EAST</a:t>
            </a:r>
            <a:r>
              <a:rPr lang="en-IN" dirty="0"/>
              <a:t>)</a:t>
            </a:r>
          </a:p>
        </p:txBody>
      </p:sp>
      <p:pic>
        <p:nvPicPr>
          <p:cNvPr id="5" name="Picture 4">
            <a:extLst>
              <a:ext uri="{FF2B5EF4-FFF2-40B4-BE49-F238E27FC236}">
                <a16:creationId xmlns:a16="http://schemas.microsoft.com/office/drawing/2014/main" id="{F8C1041E-7374-4B9B-8038-5DA40664D020}"/>
              </a:ext>
            </a:extLst>
          </p:cNvPr>
          <p:cNvPicPr>
            <a:picLocks noChangeAspect="1"/>
          </p:cNvPicPr>
          <p:nvPr/>
        </p:nvPicPr>
        <p:blipFill>
          <a:blip r:embed="rId2"/>
          <a:stretch>
            <a:fillRect/>
          </a:stretch>
        </p:blipFill>
        <p:spPr>
          <a:xfrm>
            <a:off x="341752" y="1556792"/>
            <a:ext cx="8460496" cy="4392488"/>
          </a:xfrm>
          <a:prstGeom prst="rect">
            <a:avLst/>
          </a:prstGeom>
        </p:spPr>
      </p:pic>
    </p:spTree>
    <p:extLst>
      <p:ext uri="{BB962C8B-B14F-4D97-AF65-F5344CB8AC3E}">
        <p14:creationId xmlns:p14="http://schemas.microsoft.com/office/powerpoint/2010/main" val="37340999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E0E6EC-D83B-4042-ADC9-A8655D857511}"/>
              </a:ext>
            </a:extLst>
          </p:cNvPr>
          <p:cNvSpPr>
            <a:spLocks noGrp="1"/>
          </p:cNvSpPr>
          <p:nvPr>
            <p:ph type="title"/>
          </p:nvPr>
        </p:nvSpPr>
        <p:spPr/>
        <p:txBody>
          <a:bodyPr/>
          <a:lstStyle/>
          <a:p>
            <a:r>
              <a:rPr lang="en-IN" dirty="0">
                <a:solidFill>
                  <a:srgbClr val="FF0000"/>
                </a:solidFill>
              </a:rPr>
              <a:t>Working (EAST)</a:t>
            </a:r>
          </a:p>
        </p:txBody>
      </p:sp>
      <p:pic>
        <p:nvPicPr>
          <p:cNvPr id="4" name="Picture 3">
            <a:extLst>
              <a:ext uri="{FF2B5EF4-FFF2-40B4-BE49-F238E27FC236}">
                <a16:creationId xmlns:a16="http://schemas.microsoft.com/office/drawing/2014/main" id="{DC7947B8-9A25-40D9-8498-9878064A5DB4}"/>
              </a:ext>
            </a:extLst>
          </p:cNvPr>
          <p:cNvPicPr>
            <a:picLocks noChangeAspect="1"/>
          </p:cNvPicPr>
          <p:nvPr/>
        </p:nvPicPr>
        <p:blipFill>
          <a:blip r:embed="rId2"/>
          <a:stretch>
            <a:fillRect/>
          </a:stretch>
        </p:blipFill>
        <p:spPr>
          <a:xfrm>
            <a:off x="341003" y="1556792"/>
            <a:ext cx="8461994" cy="4464496"/>
          </a:xfrm>
          <a:prstGeom prst="rect">
            <a:avLst/>
          </a:prstGeom>
        </p:spPr>
      </p:pic>
    </p:spTree>
    <p:extLst>
      <p:ext uri="{BB962C8B-B14F-4D97-AF65-F5344CB8AC3E}">
        <p14:creationId xmlns:p14="http://schemas.microsoft.com/office/powerpoint/2010/main" val="18339551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26B17EBC-EEEB-456C-98E7-46BAED0D4B55}"/>
              </a:ext>
            </a:extLst>
          </p:cNvPr>
          <p:cNvSpPr txBox="1">
            <a:spLocks/>
          </p:cNvSpPr>
          <p:nvPr/>
        </p:nvSpPr>
        <p:spPr>
          <a:xfrm>
            <a:off x="350531" y="351368"/>
            <a:ext cx="4638674" cy="675926"/>
          </a:xfrm>
          <a:prstGeom prst="rect">
            <a:avLst/>
          </a:prstGeom>
        </p:spPr>
        <p:txBody>
          <a:bodyPr vert="horz" lIns="0" rIns="0" anchor="ctr">
            <a:noAutofit/>
          </a:bodyPr>
          <a:lstStyle>
            <a:lvl1pPr marL="182880" algn="l" rtl="0" eaLnBrk="1" latinLnBrk="0" hangingPunct="1">
              <a:spcBef>
                <a:spcPct val="0"/>
              </a:spcBef>
              <a:buNone/>
              <a:defRPr sz="4000" b="1" kern="1200">
                <a:ln w="6350">
                  <a:noFill/>
                </a:ln>
                <a:solidFill>
                  <a:schemeClr val="accent1"/>
                </a:solidFill>
                <a:effectLst/>
                <a:latin typeface="+mj-lt"/>
                <a:ea typeface="+mj-ea"/>
                <a:cs typeface="+mj-cs"/>
              </a:defRPr>
            </a:lvl1pPr>
          </a:lstStyle>
          <a:p>
            <a:r>
              <a:rPr lang="en-US" dirty="0">
                <a:solidFill>
                  <a:srgbClr val="FF0000"/>
                </a:solidFill>
              </a:rPr>
              <a:t>Tools</a:t>
            </a:r>
          </a:p>
        </p:txBody>
      </p:sp>
      <p:sp>
        <p:nvSpPr>
          <p:cNvPr id="5" name="Slide Number Placeholder 5">
            <a:extLst>
              <a:ext uri="{FF2B5EF4-FFF2-40B4-BE49-F238E27FC236}">
                <a16:creationId xmlns:a16="http://schemas.microsoft.com/office/drawing/2014/main" id="{E4F50D01-1F69-4C38-A042-D23D05C7BE94}"/>
              </a:ext>
            </a:extLst>
          </p:cNvPr>
          <p:cNvSpPr>
            <a:spLocks noGrp="1"/>
          </p:cNvSpPr>
          <p:nvPr>
            <p:ph type="sldNum" sz="quarter" idx="11"/>
          </p:nvPr>
        </p:nvSpPr>
        <p:spPr>
          <a:xfrm>
            <a:off x="8183880" y="173195"/>
            <a:ext cx="502920" cy="301752"/>
          </a:xfrm>
        </p:spPr>
        <p:txBody>
          <a:bodyPr/>
          <a:lstStyle/>
          <a:p>
            <a:fld id="{FEA1243F-3000-4347-94A4-FBDEAD3122CB}" type="slidenum">
              <a:rPr lang="en-US" smtClean="0"/>
              <a:pPr/>
              <a:t>7</a:t>
            </a:fld>
            <a:endParaRPr lang="en-US" dirty="0"/>
          </a:p>
        </p:txBody>
      </p:sp>
      <p:sp>
        <p:nvSpPr>
          <p:cNvPr id="6" name="Rectangle 2">
            <a:extLst>
              <a:ext uri="{FF2B5EF4-FFF2-40B4-BE49-F238E27FC236}">
                <a16:creationId xmlns:a16="http://schemas.microsoft.com/office/drawing/2014/main" id="{9E6BCD4E-D57C-4460-B8A5-3C3F192B9466}"/>
              </a:ext>
            </a:extLst>
          </p:cNvPr>
          <p:cNvSpPr txBox="1">
            <a:spLocks/>
          </p:cNvSpPr>
          <p:nvPr/>
        </p:nvSpPr>
        <p:spPr>
          <a:xfrm>
            <a:off x="457200" y="1425655"/>
            <a:ext cx="7726680" cy="571500"/>
          </a:xfrm>
          <a:prstGeom prst="rect">
            <a:avLst/>
          </a:prstGeom>
        </p:spPr>
        <p:txBody>
          <a:bodyPr vert="horz" anchor="t">
            <a:noAutofit/>
          </a:bodyPr>
          <a:lstStyle>
            <a:lvl1pPr marL="64008" indent="0" algn="l" rtl="0" eaLnBrk="1" latinLnBrk="0" hangingPunct="1">
              <a:spcBef>
                <a:spcPct val="20000"/>
              </a:spcBef>
              <a:spcAft>
                <a:spcPts val="1000"/>
              </a:spcAft>
              <a:buClr>
                <a:schemeClr val="accent1"/>
              </a:buClr>
              <a:buSzPct val="80000"/>
              <a:buFont typeface="Arial" panose="020B0604020202020204" pitchFamily="34" charset="0"/>
              <a:buNone/>
              <a:defRPr sz="2000" kern="1200">
                <a:solidFill>
                  <a:schemeClr val="bg2"/>
                </a:solidFill>
                <a:latin typeface="+mn-lt"/>
                <a:ea typeface="+mn-ea"/>
                <a:cs typeface="+mn-cs"/>
              </a:defRPr>
            </a:lvl1pPr>
            <a:lvl2pPr marL="537210" indent="0" algn="l" rtl="0" eaLnBrk="1" latinLnBrk="0" hangingPunct="1">
              <a:spcBef>
                <a:spcPct val="20000"/>
              </a:spcBef>
              <a:spcAft>
                <a:spcPts val="1000"/>
              </a:spcAft>
              <a:buClr>
                <a:schemeClr val="accent1"/>
              </a:buClr>
              <a:buSzPct val="95000"/>
              <a:buFont typeface="Arial" panose="020B0604020202020204" pitchFamily="34" charset="0"/>
              <a:buNone/>
              <a:defRPr sz="2400" kern="1200">
                <a:solidFill>
                  <a:schemeClr val="bg2"/>
                </a:solidFill>
                <a:latin typeface="+mn-lt"/>
                <a:ea typeface="+mn-ea"/>
                <a:cs typeface="+mn-cs"/>
              </a:defRPr>
            </a:lvl2pPr>
            <a:lvl3pPr marL="877824" indent="0" algn="l" rtl="0" eaLnBrk="1" latinLnBrk="0" hangingPunct="1">
              <a:spcBef>
                <a:spcPct val="20000"/>
              </a:spcBef>
              <a:spcAft>
                <a:spcPts val="1000"/>
              </a:spcAft>
              <a:buClr>
                <a:schemeClr val="accent1"/>
              </a:buClr>
              <a:buFont typeface="Arial" panose="020B0604020202020204" pitchFamily="34" charset="0"/>
              <a:buNone/>
              <a:defRPr sz="2000" kern="1200">
                <a:solidFill>
                  <a:schemeClr val="bg2"/>
                </a:solidFill>
                <a:latin typeface="+mn-lt"/>
                <a:ea typeface="+mn-ea"/>
                <a:cs typeface="+mn-cs"/>
              </a:defRPr>
            </a:lvl3pPr>
            <a:lvl4pPr marL="1161288" indent="0" algn="l" rtl="0" eaLnBrk="1" latinLnBrk="0" hangingPunct="1">
              <a:spcBef>
                <a:spcPct val="20000"/>
              </a:spcBef>
              <a:spcAft>
                <a:spcPts val="1000"/>
              </a:spcAft>
              <a:buClr>
                <a:schemeClr val="accent1"/>
              </a:buClr>
              <a:buFont typeface="Arial" panose="020B0604020202020204" pitchFamily="34" charset="0"/>
              <a:buNone/>
              <a:defRPr sz="1800" kern="1200">
                <a:solidFill>
                  <a:schemeClr val="bg2"/>
                </a:solidFill>
                <a:latin typeface="+mn-lt"/>
                <a:ea typeface="+mn-ea"/>
                <a:cs typeface="+mn-cs"/>
              </a:defRPr>
            </a:lvl4pPr>
            <a:lvl5pPr marL="1389888" indent="0" algn="l" rtl="0" eaLnBrk="1" latinLnBrk="0" hangingPunct="1">
              <a:spcBef>
                <a:spcPct val="20000"/>
              </a:spcBef>
              <a:spcAft>
                <a:spcPts val="1000"/>
              </a:spcAft>
              <a:buClr>
                <a:schemeClr val="accent1"/>
              </a:buClr>
              <a:buFont typeface="Arial" panose="020B0604020202020204" pitchFamily="34" charset="0"/>
              <a:buNone/>
              <a:defRPr sz="1800" kern="1200">
                <a:solidFill>
                  <a:schemeClr val="bg2"/>
                </a:solidFill>
                <a:latin typeface="+mn-lt"/>
                <a:ea typeface="+mn-ea"/>
                <a:cs typeface="+mn-cs"/>
              </a:defRPr>
            </a:lvl5pPr>
            <a:lvl6pPr marL="1828800" indent="-210312" algn="l" rtl="0" eaLnBrk="1" latinLnBrk="0" hangingPunct="1">
              <a:spcBef>
                <a:spcPct val="20000"/>
              </a:spcBef>
              <a:buClr>
                <a:schemeClr val="accent1">
                  <a:tint val="75000"/>
                </a:schemeClr>
              </a:buClr>
              <a:buFont typeface="Wingdings 2"/>
              <a:buChar char=""/>
              <a:defRPr sz="1800" kern="1200">
                <a:solidFill>
                  <a:schemeClr val="tx1"/>
                </a:solidFill>
                <a:latin typeface="+mn-lt"/>
                <a:ea typeface="+mn-ea"/>
                <a:cs typeface="+mn-cs"/>
              </a:defRPr>
            </a:lvl6pPr>
            <a:lvl7pPr marL="2084832" indent="-210312" algn="l" rtl="0" eaLnBrk="1" latinLnBrk="0" hangingPunct="1">
              <a:spcBef>
                <a:spcPct val="20000"/>
              </a:spcBef>
              <a:buClr>
                <a:schemeClr val="accent1">
                  <a:tint val="75000"/>
                </a:schemeClr>
              </a:buClr>
              <a:buFont typeface="Wingdings 2"/>
              <a:buChar char=""/>
              <a:defRPr sz="1600" kern="1200">
                <a:solidFill>
                  <a:schemeClr val="tx1"/>
                </a:solidFill>
                <a:latin typeface="+mn-lt"/>
                <a:ea typeface="+mn-ea"/>
                <a:cs typeface="+mn-cs"/>
              </a:defRPr>
            </a:lvl7pPr>
            <a:lvl8pPr marL="2286000" indent="-182880" algn="l" rtl="0" eaLnBrk="1" latinLnBrk="0" hangingPunct="1">
              <a:spcBef>
                <a:spcPct val="20000"/>
              </a:spcBef>
              <a:buClr>
                <a:schemeClr val="accent1">
                  <a:tint val="75000"/>
                </a:schemeClr>
              </a:buClr>
              <a:buFont typeface="Wingdings 2"/>
              <a:buChar char=""/>
              <a:defRPr sz="1600" kern="1200">
                <a:solidFill>
                  <a:schemeClr val="tx1"/>
                </a:solidFill>
                <a:latin typeface="+mn-lt"/>
                <a:ea typeface="+mn-ea"/>
                <a:cs typeface="+mn-cs"/>
              </a:defRPr>
            </a:lvl8pPr>
            <a:lvl9pPr marL="2514600" indent="-182880" algn="l" rtl="0" eaLnBrk="1" latinLnBrk="0" hangingPunct="1">
              <a:spcBef>
                <a:spcPct val="20000"/>
              </a:spcBef>
              <a:buClr>
                <a:schemeClr val="accent1">
                  <a:tint val="75000"/>
                </a:schemeClr>
              </a:buClr>
              <a:buFont typeface="Wingdings 2"/>
              <a:buChar char=""/>
              <a:defRPr sz="1600" kern="1200">
                <a:solidFill>
                  <a:schemeClr val="tx1"/>
                </a:solidFill>
                <a:latin typeface="+mn-lt"/>
                <a:ea typeface="+mn-ea"/>
                <a:cs typeface="+mn-cs"/>
              </a:defRPr>
            </a:lvl9pPr>
          </a:lstStyle>
          <a:p>
            <a:endParaRPr lang="en-US" sz="1600"/>
          </a:p>
          <a:p>
            <a:endParaRPr lang="en-US" sz="1600"/>
          </a:p>
          <a:p>
            <a:endParaRPr lang="en-US" sz="1600" dirty="0"/>
          </a:p>
        </p:txBody>
      </p:sp>
      <p:grpSp>
        <p:nvGrpSpPr>
          <p:cNvPr id="7" name="Group 6">
            <a:extLst>
              <a:ext uri="{FF2B5EF4-FFF2-40B4-BE49-F238E27FC236}">
                <a16:creationId xmlns:a16="http://schemas.microsoft.com/office/drawing/2014/main" id="{5C321AD6-A7D9-4E5B-A7EA-0A3615030EE7}"/>
              </a:ext>
              <a:ext uri="{C183D7F6-B498-43B3-948B-1728B52AA6E4}">
                <adec:decorative xmlns:adec="http://schemas.microsoft.com/office/drawing/2017/decorative" val="1"/>
              </a:ext>
            </a:extLst>
          </p:cNvPr>
          <p:cNvGrpSpPr/>
          <p:nvPr/>
        </p:nvGrpSpPr>
        <p:grpSpPr>
          <a:xfrm>
            <a:off x="539552" y="1462595"/>
            <a:ext cx="6962090" cy="571500"/>
            <a:chOff x="2636518" y="3171825"/>
            <a:chExt cx="3168969" cy="514350"/>
          </a:xfrm>
        </p:grpSpPr>
        <p:pic>
          <p:nvPicPr>
            <p:cNvPr id="8" name="Graphic 7">
              <a:extLst>
                <a:ext uri="{FF2B5EF4-FFF2-40B4-BE49-F238E27FC236}">
                  <a16:creationId xmlns:a16="http://schemas.microsoft.com/office/drawing/2014/main" id="{DF5BEAFD-68C2-4870-81A2-3C8C782AFD9E}"/>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338512" y="3171825"/>
              <a:ext cx="2466975" cy="514350"/>
            </a:xfrm>
            <a:prstGeom prst="rect">
              <a:avLst/>
            </a:prstGeom>
          </p:spPr>
        </p:pic>
        <p:pic>
          <p:nvPicPr>
            <p:cNvPr id="9" name="Graphic 8">
              <a:extLst>
                <a:ext uri="{FF2B5EF4-FFF2-40B4-BE49-F238E27FC236}">
                  <a16:creationId xmlns:a16="http://schemas.microsoft.com/office/drawing/2014/main" id="{02636B6E-07B6-44F4-B5EA-7DDB9EC785A4}"/>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636518" y="3171825"/>
              <a:ext cx="904875" cy="514350"/>
            </a:xfrm>
            <a:prstGeom prst="rect">
              <a:avLst/>
            </a:prstGeom>
          </p:spPr>
        </p:pic>
      </p:grpSp>
      <p:sp>
        <p:nvSpPr>
          <p:cNvPr id="10" name="Rectangle 2">
            <a:extLst>
              <a:ext uri="{FF2B5EF4-FFF2-40B4-BE49-F238E27FC236}">
                <a16:creationId xmlns:a16="http://schemas.microsoft.com/office/drawing/2014/main" id="{395BD27E-A99A-47D5-A984-CAE3002A5CCB}"/>
              </a:ext>
            </a:extLst>
          </p:cNvPr>
          <p:cNvSpPr txBox="1">
            <a:spLocks/>
          </p:cNvSpPr>
          <p:nvPr/>
        </p:nvSpPr>
        <p:spPr>
          <a:xfrm>
            <a:off x="2784465" y="1531158"/>
            <a:ext cx="4409482" cy="539877"/>
          </a:xfrm>
          <a:prstGeom prst="rect">
            <a:avLst/>
          </a:prstGeom>
        </p:spPr>
        <p:txBody>
          <a:bodyPr vert="horz" anchor="t">
            <a:normAutofit/>
          </a:bodyPr>
          <a:lstStyle>
            <a:lvl1pPr marL="448056" indent="-384048" algn="l" rtl="0" eaLnBrk="1" latinLnBrk="0" hangingPunct="1">
              <a:spcBef>
                <a:spcPct val="20000"/>
              </a:spcBef>
              <a:buClr>
                <a:schemeClr val="accent1"/>
              </a:buClr>
              <a:buSzPct val="80000"/>
              <a:buFont typeface="Arial" panose="020B0604020202020204" pitchFamily="34" charset="0"/>
              <a:buChar char="•"/>
              <a:defRPr sz="2800" kern="1200">
                <a:solidFill>
                  <a:schemeClr val="bg2"/>
                </a:solidFill>
                <a:latin typeface="+mn-lt"/>
                <a:ea typeface="+mn-ea"/>
                <a:cs typeface="+mn-cs"/>
              </a:defRPr>
            </a:lvl1pPr>
            <a:lvl2pPr marL="822960" indent="-285750" algn="l" rtl="0" eaLnBrk="1" latinLnBrk="0" hangingPunct="1">
              <a:spcBef>
                <a:spcPct val="20000"/>
              </a:spcBef>
              <a:buClr>
                <a:schemeClr val="accent1"/>
              </a:buClr>
              <a:buSzPct val="95000"/>
              <a:buFont typeface="Arial" panose="020B0604020202020204" pitchFamily="34" charset="0"/>
              <a:buChar char="•"/>
              <a:defRPr sz="2400" kern="1200">
                <a:solidFill>
                  <a:schemeClr val="bg2"/>
                </a:solidFill>
                <a:latin typeface="+mn-lt"/>
                <a:ea typeface="+mn-ea"/>
                <a:cs typeface="+mn-cs"/>
              </a:defRPr>
            </a:lvl2pPr>
            <a:lvl3pPr marL="1106424" indent="-228600" algn="l" rtl="0" eaLnBrk="1" latinLnBrk="0" hangingPunct="1">
              <a:spcBef>
                <a:spcPct val="20000"/>
              </a:spcBef>
              <a:buClr>
                <a:schemeClr val="accent1"/>
              </a:buClr>
              <a:buFont typeface="Arial" panose="020B0604020202020204" pitchFamily="34" charset="0"/>
              <a:buChar char="•"/>
              <a:defRPr sz="2000" kern="1200">
                <a:solidFill>
                  <a:schemeClr val="bg2"/>
                </a:solidFill>
                <a:latin typeface="+mn-lt"/>
                <a:ea typeface="+mn-ea"/>
                <a:cs typeface="+mn-cs"/>
              </a:defRPr>
            </a:lvl3pPr>
            <a:lvl4pPr marL="1371600" indent="-210312" algn="l" rtl="0" eaLnBrk="1" latinLnBrk="0" hangingPunct="1">
              <a:spcBef>
                <a:spcPct val="20000"/>
              </a:spcBef>
              <a:buClr>
                <a:schemeClr val="accent1"/>
              </a:buClr>
              <a:buFont typeface="Arial" panose="020B0604020202020204" pitchFamily="34" charset="0"/>
              <a:buChar char="•"/>
              <a:defRPr sz="1800" kern="1200">
                <a:solidFill>
                  <a:schemeClr val="bg2"/>
                </a:solidFill>
                <a:latin typeface="+mn-lt"/>
                <a:ea typeface="+mn-ea"/>
                <a:cs typeface="+mn-cs"/>
              </a:defRPr>
            </a:lvl4pPr>
            <a:lvl5pPr marL="1600200" indent="-210312" algn="l" rtl="0" eaLnBrk="1" latinLnBrk="0" hangingPunct="1">
              <a:spcBef>
                <a:spcPct val="20000"/>
              </a:spcBef>
              <a:buClr>
                <a:schemeClr val="accent1"/>
              </a:buClr>
              <a:buFont typeface="Arial" panose="020B0604020202020204" pitchFamily="34" charset="0"/>
              <a:buChar char="•"/>
              <a:defRPr sz="1800" kern="1200">
                <a:solidFill>
                  <a:schemeClr val="bg2"/>
                </a:solidFill>
                <a:latin typeface="+mn-lt"/>
                <a:ea typeface="+mn-ea"/>
                <a:cs typeface="+mn-cs"/>
              </a:defRPr>
            </a:lvl5pPr>
            <a:lvl6pPr marL="1828800" indent="-210312" algn="l" rtl="0" eaLnBrk="1" latinLnBrk="0" hangingPunct="1">
              <a:spcBef>
                <a:spcPct val="20000"/>
              </a:spcBef>
              <a:buClr>
                <a:schemeClr val="accent1">
                  <a:tint val="75000"/>
                </a:schemeClr>
              </a:buClr>
              <a:buFont typeface="Wingdings 2"/>
              <a:buChar char=""/>
              <a:defRPr sz="1800" kern="1200">
                <a:solidFill>
                  <a:schemeClr val="tx1"/>
                </a:solidFill>
                <a:latin typeface="+mn-lt"/>
                <a:ea typeface="+mn-ea"/>
                <a:cs typeface="+mn-cs"/>
              </a:defRPr>
            </a:lvl6pPr>
            <a:lvl7pPr marL="2084832" indent="-210312" algn="l" rtl="0" eaLnBrk="1" latinLnBrk="0" hangingPunct="1">
              <a:spcBef>
                <a:spcPct val="20000"/>
              </a:spcBef>
              <a:buClr>
                <a:schemeClr val="accent1">
                  <a:tint val="75000"/>
                </a:schemeClr>
              </a:buClr>
              <a:buFont typeface="Wingdings 2"/>
              <a:buChar char=""/>
              <a:defRPr sz="1600" kern="1200">
                <a:solidFill>
                  <a:schemeClr val="tx1"/>
                </a:solidFill>
                <a:latin typeface="+mn-lt"/>
                <a:ea typeface="+mn-ea"/>
                <a:cs typeface="+mn-cs"/>
              </a:defRPr>
            </a:lvl7pPr>
            <a:lvl8pPr marL="2286000" indent="-182880" algn="l" rtl="0" eaLnBrk="1" latinLnBrk="0" hangingPunct="1">
              <a:spcBef>
                <a:spcPct val="20000"/>
              </a:spcBef>
              <a:buClr>
                <a:schemeClr val="accent1">
                  <a:tint val="75000"/>
                </a:schemeClr>
              </a:buClr>
              <a:buFont typeface="Wingdings 2"/>
              <a:buChar char=""/>
              <a:defRPr sz="1600" kern="1200">
                <a:solidFill>
                  <a:schemeClr val="tx1"/>
                </a:solidFill>
                <a:latin typeface="+mn-lt"/>
                <a:ea typeface="+mn-ea"/>
                <a:cs typeface="+mn-cs"/>
              </a:defRPr>
            </a:lvl8pPr>
            <a:lvl9pPr marL="2514600" indent="-182880" algn="l" rtl="0" eaLnBrk="1" latinLnBrk="0" hangingPunct="1">
              <a:spcBef>
                <a:spcPct val="20000"/>
              </a:spcBef>
              <a:buClr>
                <a:schemeClr val="accent1">
                  <a:tint val="75000"/>
                </a:schemeClr>
              </a:buClr>
              <a:buFont typeface="Wingdings 2"/>
              <a:buChar char=""/>
              <a:defRPr sz="1600" kern="1200">
                <a:solidFill>
                  <a:schemeClr val="tx1"/>
                </a:solidFill>
                <a:latin typeface="+mn-lt"/>
                <a:ea typeface="+mn-ea"/>
                <a:cs typeface="+mn-cs"/>
              </a:defRPr>
            </a:lvl9pPr>
          </a:lstStyle>
          <a:p>
            <a:pPr marL="0" indent="0">
              <a:spcBef>
                <a:spcPts val="0"/>
              </a:spcBef>
              <a:buNone/>
            </a:pPr>
            <a:r>
              <a:rPr lang="en-US" sz="2400" b="1" dirty="0"/>
              <a:t>Tesseract Text Recognizer</a:t>
            </a:r>
          </a:p>
        </p:txBody>
      </p:sp>
      <p:sp>
        <p:nvSpPr>
          <p:cNvPr id="11" name="Rectangle 2">
            <a:extLst>
              <a:ext uri="{FF2B5EF4-FFF2-40B4-BE49-F238E27FC236}">
                <a16:creationId xmlns:a16="http://schemas.microsoft.com/office/drawing/2014/main" id="{C0653114-C3FE-47A5-BCC1-E80E13BEB60D}"/>
              </a:ext>
            </a:extLst>
          </p:cNvPr>
          <p:cNvSpPr txBox="1">
            <a:spLocks/>
          </p:cNvSpPr>
          <p:nvPr/>
        </p:nvSpPr>
        <p:spPr>
          <a:xfrm>
            <a:off x="623155" y="2363207"/>
            <a:ext cx="7897689" cy="3600400"/>
          </a:xfrm>
          <a:prstGeom prst="rect">
            <a:avLst/>
          </a:prstGeom>
        </p:spPr>
        <p:txBody>
          <a:bodyPr vert="horz" anchor="t">
            <a:noAutofit/>
          </a:bodyPr>
          <a:lstStyle>
            <a:lvl1pPr marL="448056" indent="-384048" algn="l" rtl="0" eaLnBrk="1" latinLnBrk="0" hangingPunct="1">
              <a:spcBef>
                <a:spcPct val="20000"/>
              </a:spcBef>
              <a:buClr>
                <a:schemeClr val="accent1"/>
              </a:buClr>
              <a:buSzPct val="80000"/>
              <a:buFont typeface="Arial" panose="020B0604020202020204" pitchFamily="34" charset="0"/>
              <a:buChar char="•"/>
              <a:defRPr sz="2800" kern="1200">
                <a:solidFill>
                  <a:schemeClr val="bg2"/>
                </a:solidFill>
                <a:latin typeface="+mn-lt"/>
                <a:ea typeface="+mn-ea"/>
                <a:cs typeface="+mn-cs"/>
              </a:defRPr>
            </a:lvl1pPr>
            <a:lvl2pPr marL="822960" indent="-285750" algn="l" rtl="0" eaLnBrk="1" latinLnBrk="0" hangingPunct="1">
              <a:spcBef>
                <a:spcPct val="20000"/>
              </a:spcBef>
              <a:buClr>
                <a:schemeClr val="accent1"/>
              </a:buClr>
              <a:buSzPct val="95000"/>
              <a:buFont typeface="Arial" panose="020B0604020202020204" pitchFamily="34" charset="0"/>
              <a:buChar char="•"/>
              <a:defRPr sz="2400" kern="1200">
                <a:solidFill>
                  <a:schemeClr val="bg2"/>
                </a:solidFill>
                <a:latin typeface="+mn-lt"/>
                <a:ea typeface="+mn-ea"/>
                <a:cs typeface="+mn-cs"/>
              </a:defRPr>
            </a:lvl2pPr>
            <a:lvl3pPr marL="1106424" indent="-228600" algn="l" rtl="0" eaLnBrk="1" latinLnBrk="0" hangingPunct="1">
              <a:spcBef>
                <a:spcPct val="20000"/>
              </a:spcBef>
              <a:buClr>
                <a:schemeClr val="accent1"/>
              </a:buClr>
              <a:buFont typeface="Arial" panose="020B0604020202020204" pitchFamily="34" charset="0"/>
              <a:buChar char="•"/>
              <a:defRPr sz="2000" kern="1200">
                <a:solidFill>
                  <a:schemeClr val="bg2"/>
                </a:solidFill>
                <a:latin typeface="+mn-lt"/>
                <a:ea typeface="+mn-ea"/>
                <a:cs typeface="+mn-cs"/>
              </a:defRPr>
            </a:lvl3pPr>
            <a:lvl4pPr marL="1371600" indent="-210312" algn="l" rtl="0" eaLnBrk="1" latinLnBrk="0" hangingPunct="1">
              <a:spcBef>
                <a:spcPct val="20000"/>
              </a:spcBef>
              <a:buClr>
                <a:schemeClr val="accent1"/>
              </a:buClr>
              <a:buFont typeface="Arial" panose="020B0604020202020204" pitchFamily="34" charset="0"/>
              <a:buChar char="•"/>
              <a:defRPr sz="1800" kern="1200">
                <a:solidFill>
                  <a:schemeClr val="bg2"/>
                </a:solidFill>
                <a:latin typeface="+mn-lt"/>
                <a:ea typeface="+mn-ea"/>
                <a:cs typeface="+mn-cs"/>
              </a:defRPr>
            </a:lvl4pPr>
            <a:lvl5pPr marL="1600200" indent="-210312" algn="l" rtl="0" eaLnBrk="1" latinLnBrk="0" hangingPunct="1">
              <a:spcBef>
                <a:spcPct val="20000"/>
              </a:spcBef>
              <a:buClr>
                <a:schemeClr val="accent1"/>
              </a:buClr>
              <a:buFont typeface="Arial" panose="020B0604020202020204" pitchFamily="34" charset="0"/>
              <a:buChar char="•"/>
              <a:defRPr sz="1800" kern="1200">
                <a:solidFill>
                  <a:schemeClr val="bg2"/>
                </a:solidFill>
                <a:latin typeface="+mn-lt"/>
                <a:ea typeface="+mn-ea"/>
                <a:cs typeface="+mn-cs"/>
              </a:defRPr>
            </a:lvl5pPr>
            <a:lvl6pPr marL="1828800" indent="-210312" algn="l" rtl="0" eaLnBrk="1" latinLnBrk="0" hangingPunct="1">
              <a:spcBef>
                <a:spcPct val="20000"/>
              </a:spcBef>
              <a:buClr>
                <a:schemeClr val="accent1">
                  <a:tint val="75000"/>
                </a:schemeClr>
              </a:buClr>
              <a:buFont typeface="Wingdings 2"/>
              <a:buChar char=""/>
              <a:defRPr sz="1800" kern="1200">
                <a:solidFill>
                  <a:schemeClr val="tx1"/>
                </a:solidFill>
                <a:latin typeface="+mn-lt"/>
                <a:ea typeface="+mn-ea"/>
                <a:cs typeface="+mn-cs"/>
              </a:defRPr>
            </a:lvl6pPr>
            <a:lvl7pPr marL="2084832" indent="-210312" algn="l" rtl="0" eaLnBrk="1" latinLnBrk="0" hangingPunct="1">
              <a:spcBef>
                <a:spcPct val="20000"/>
              </a:spcBef>
              <a:buClr>
                <a:schemeClr val="accent1">
                  <a:tint val="75000"/>
                </a:schemeClr>
              </a:buClr>
              <a:buFont typeface="Wingdings 2"/>
              <a:buChar char=""/>
              <a:defRPr sz="1600" kern="1200">
                <a:solidFill>
                  <a:schemeClr val="tx1"/>
                </a:solidFill>
                <a:latin typeface="+mn-lt"/>
                <a:ea typeface="+mn-ea"/>
                <a:cs typeface="+mn-cs"/>
              </a:defRPr>
            </a:lvl7pPr>
            <a:lvl8pPr marL="2286000" indent="-182880" algn="l" rtl="0" eaLnBrk="1" latinLnBrk="0" hangingPunct="1">
              <a:spcBef>
                <a:spcPct val="20000"/>
              </a:spcBef>
              <a:buClr>
                <a:schemeClr val="accent1">
                  <a:tint val="75000"/>
                </a:schemeClr>
              </a:buClr>
              <a:buFont typeface="Wingdings 2"/>
              <a:buChar char=""/>
              <a:defRPr sz="1600" kern="1200">
                <a:solidFill>
                  <a:schemeClr val="tx1"/>
                </a:solidFill>
                <a:latin typeface="+mn-lt"/>
                <a:ea typeface="+mn-ea"/>
                <a:cs typeface="+mn-cs"/>
              </a:defRPr>
            </a:lvl8pPr>
            <a:lvl9pPr marL="2514600" indent="-182880" algn="l" rtl="0" eaLnBrk="1" latinLnBrk="0" hangingPunct="1">
              <a:spcBef>
                <a:spcPct val="20000"/>
              </a:spcBef>
              <a:buClr>
                <a:schemeClr val="accent1">
                  <a:tint val="75000"/>
                </a:schemeClr>
              </a:buClr>
              <a:buFont typeface="Wingdings 2"/>
              <a:buChar char=""/>
              <a:defRPr sz="1600" kern="1200">
                <a:solidFill>
                  <a:schemeClr val="tx1"/>
                </a:solidFill>
                <a:latin typeface="+mn-lt"/>
                <a:ea typeface="+mn-ea"/>
                <a:cs typeface="+mn-cs"/>
              </a:defRPr>
            </a:lvl9pPr>
          </a:lstStyle>
          <a:p>
            <a:pPr marL="285750" indent="-285750">
              <a:spcBef>
                <a:spcPts val="0"/>
              </a:spcBef>
              <a:spcAft>
                <a:spcPts val="1000"/>
              </a:spcAft>
            </a:pPr>
            <a:r>
              <a:rPr lang="en-US" sz="2000" dirty="0"/>
              <a:t>“tesseract_prog.py” is our main driving program which takes the image file as an input and smoothens it and then sends to </a:t>
            </a:r>
            <a:r>
              <a:rPr lang="en-US" sz="2000" dirty="0" err="1"/>
              <a:t>pytesseract</a:t>
            </a:r>
            <a:r>
              <a:rPr lang="en-US" sz="2000" dirty="0"/>
              <a:t> function to convert to text.</a:t>
            </a:r>
          </a:p>
          <a:p>
            <a:pPr marL="285750" indent="-285750">
              <a:spcBef>
                <a:spcPts val="0"/>
              </a:spcBef>
              <a:spcAft>
                <a:spcPts val="1000"/>
              </a:spcAft>
            </a:pPr>
            <a:r>
              <a:rPr lang="en-US" sz="2000" dirty="0"/>
              <a:t>“</a:t>
            </a:r>
            <a:r>
              <a:rPr lang="en-US" sz="2000" dirty="0" err="1"/>
              <a:t>image_to_string</a:t>
            </a:r>
            <a:r>
              <a:rPr lang="en-US" sz="2000" dirty="0"/>
              <a:t>” function of </a:t>
            </a:r>
            <a:r>
              <a:rPr lang="en-US" sz="2000" dirty="0" err="1"/>
              <a:t>pytesseract</a:t>
            </a:r>
            <a:r>
              <a:rPr lang="en-US" sz="2000" dirty="0"/>
              <a:t> is being used in the program to identify the text.</a:t>
            </a:r>
          </a:p>
          <a:p>
            <a:pPr marL="285750" indent="-285750">
              <a:spcBef>
                <a:spcPts val="0"/>
              </a:spcBef>
              <a:spcAft>
                <a:spcPts val="1000"/>
              </a:spcAft>
            </a:pPr>
            <a:r>
              <a:rPr lang="en-US" sz="2000" dirty="0"/>
              <a:t>Three image smoothening functions using OpenCV functions are used to increase the quality of detection. This is often termed as image pre-processing.</a:t>
            </a:r>
          </a:p>
          <a:p>
            <a:pPr marL="285750" indent="-285750">
              <a:spcBef>
                <a:spcPts val="0"/>
              </a:spcBef>
              <a:spcAft>
                <a:spcPts val="1000"/>
              </a:spcAft>
            </a:pPr>
            <a:r>
              <a:rPr lang="en-US" sz="2000" dirty="0"/>
              <a:t>Three techniques used: </a:t>
            </a:r>
            <a:r>
              <a:rPr lang="en-US" sz="2000" dirty="0" err="1"/>
              <a:t>Grayscaling</a:t>
            </a:r>
            <a:r>
              <a:rPr lang="en-US" sz="2000" dirty="0"/>
              <a:t>, Blurring, Image thresholding.</a:t>
            </a:r>
          </a:p>
          <a:p>
            <a:pPr marL="285750" indent="-285750">
              <a:spcBef>
                <a:spcPts val="0"/>
              </a:spcBef>
              <a:spcAft>
                <a:spcPts val="1000"/>
              </a:spcAft>
            </a:pPr>
            <a:r>
              <a:rPr lang="en-US" sz="2000" dirty="0"/>
              <a:t>Invocation: “python tesseract_prog.py”</a:t>
            </a:r>
          </a:p>
          <a:p>
            <a:pPr marL="0" indent="0">
              <a:spcBef>
                <a:spcPts val="0"/>
              </a:spcBef>
              <a:spcAft>
                <a:spcPts val="1000"/>
              </a:spcAft>
              <a:buNone/>
            </a:pPr>
            <a:endParaRPr lang="en-US" sz="2000" dirty="0"/>
          </a:p>
          <a:p>
            <a:pPr marL="285750" indent="-285750">
              <a:spcBef>
                <a:spcPts val="0"/>
              </a:spcBef>
              <a:spcAft>
                <a:spcPts val="1000"/>
              </a:spcAft>
            </a:pPr>
            <a:endParaRPr lang="en-US" sz="2000" dirty="0"/>
          </a:p>
          <a:p>
            <a:pPr marL="285750" indent="-285750">
              <a:spcBef>
                <a:spcPts val="0"/>
              </a:spcBef>
              <a:spcAft>
                <a:spcPts val="1000"/>
              </a:spcAft>
            </a:pPr>
            <a:endParaRPr lang="en-US" sz="2000" dirty="0"/>
          </a:p>
          <a:p>
            <a:pPr marL="285750" indent="-285750">
              <a:spcBef>
                <a:spcPts val="0"/>
              </a:spcBef>
              <a:spcAft>
                <a:spcPts val="1000"/>
              </a:spcAft>
            </a:pPr>
            <a:endParaRPr lang="en-US" sz="2000" dirty="0"/>
          </a:p>
          <a:p>
            <a:pPr marL="285750" indent="-285750">
              <a:spcBef>
                <a:spcPts val="0"/>
              </a:spcBef>
              <a:spcAft>
                <a:spcPts val="1000"/>
              </a:spcAft>
            </a:pPr>
            <a:endParaRPr lang="en-US" sz="2000" dirty="0"/>
          </a:p>
        </p:txBody>
      </p:sp>
    </p:spTree>
    <p:extLst>
      <p:ext uri="{BB962C8B-B14F-4D97-AF65-F5344CB8AC3E}">
        <p14:creationId xmlns:p14="http://schemas.microsoft.com/office/powerpoint/2010/main" val="3490897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p:cTn id="15" dur="1000" fill="hold"/>
                                        <p:tgtEl>
                                          <p:spTgt spid="7"/>
                                        </p:tgtEl>
                                        <p:attrNameLst>
                                          <p:attrName>ppt_w</p:attrName>
                                        </p:attrNameLst>
                                      </p:cBhvr>
                                      <p:tavLst>
                                        <p:tav tm="0">
                                          <p:val>
                                            <p:fltVal val="0"/>
                                          </p:val>
                                        </p:tav>
                                        <p:tav tm="100000">
                                          <p:val>
                                            <p:strVal val="#ppt_w"/>
                                          </p:val>
                                        </p:tav>
                                      </p:tavLst>
                                    </p:anim>
                                    <p:anim calcmode="lin" valueType="num">
                                      <p:cBhvr>
                                        <p:cTn id="16" dur="1000" fill="hold"/>
                                        <p:tgtEl>
                                          <p:spTgt spid="7"/>
                                        </p:tgtEl>
                                        <p:attrNameLst>
                                          <p:attrName>ppt_h</p:attrName>
                                        </p:attrNameLst>
                                      </p:cBhvr>
                                      <p:tavLst>
                                        <p:tav tm="0">
                                          <p:val>
                                            <p:fltVal val="0"/>
                                          </p:val>
                                        </p:tav>
                                        <p:tav tm="100000">
                                          <p:val>
                                            <p:strVal val="#ppt_h"/>
                                          </p:val>
                                        </p:tav>
                                      </p:tavLst>
                                    </p:anim>
                                    <p:anim calcmode="lin" valueType="num">
                                      <p:cBhvr>
                                        <p:cTn id="17" dur="1000" fill="hold"/>
                                        <p:tgtEl>
                                          <p:spTgt spid="7"/>
                                        </p:tgtEl>
                                        <p:attrNameLst>
                                          <p:attrName>style.rotation</p:attrName>
                                        </p:attrNameLst>
                                      </p:cBhvr>
                                      <p:tavLst>
                                        <p:tav tm="0">
                                          <p:val>
                                            <p:fltVal val="90"/>
                                          </p:val>
                                        </p:tav>
                                        <p:tav tm="100000">
                                          <p:val>
                                            <p:fltVal val="0"/>
                                          </p:val>
                                        </p:tav>
                                      </p:tavLst>
                                    </p:anim>
                                    <p:animEffect transition="in" filter="fade">
                                      <p:cBhvr>
                                        <p:cTn id="18" dur="10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3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p:cTn id="23" dur="1000" fill="hold"/>
                                        <p:tgtEl>
                                          <p:spTgt spid="10"/>
                                        </p:tgtEl>
                                        <p:attrNameLst>
                                          <p:attrName>ppt_w</p:attrName>
                                        </p:attrNameLst>
                                      </p:cBhvr>
                                      <p:tavLst>
                                        <p:tav tm="0">
                                          <p:val>
                                            <p:fltVal val="0"/>
                                          </p:val>
                                        </p:tav>
                                        <p:tav tm="100000">
                                          <p:val>
                                            <p:strVal val="#ppt_w"/>
                                          </p:val>
                                        </p:tav>
                                      </p:tavLst>
                                    </p:anim>
                                    <p:anim calcmode="lin" valueType="num">
                                      <p:cBhvr>
                                        <p:cTn id="24" dur="1000" fill="hold"/>
                                        <p:tgtEl>
                                          <p:spTgt spid="10"/>
                                        </p:tgtEl>
                                        <p:attrNameLst>
                                          <p:attrName>ppt_h</p:attrName>
                                        </p:attrNameLst>
                                      </p:cBhvr>
                                      <p:tavLst>
                                        <p:tav tm="0">
                                          <p:val>
                                            <p:fltVal val="0"/>
                                          </p:val>
                                        </p:tav>
                                        <p:tav tm="100000">
                                          <p:val>
                                            <p:strVal val="#ppt_h"/>
                                          </p:val>
                                        </p:tav>
                                      </p:tavLst>
                                    </p:anim>
                                    <p:anim calcmode="lin" valueType="num">
                                      <p:cBhvr>
                                        <p:cTn id="25" dur="1000" fill="hold"/>
                                        <p:tgtEl>
                                          <p:spTgt spid="10"/>
                                        </p:tgtEl>
                                        <p:attrNameLst>
                                          <p:attrName>style.rotation</p:attrName>
                                        </p:attrNameLst>
                                      </p:cBhvr>
                                      <p:tavLst>
                                        <p:tav tm="0">
                                          <p:val>
                                            <p:fltVal val="90"/>
                                          </p:val>
                                        </p:tav>
                                        <p:tav tm="100000">
                                          <p:val>
                                            <p:fltVal val="0"/>
                                          </p:val>
                                        </p:tav>
                                      </p:tavLst>
                                    </p:anim>
                                    <p:animEffect transition="in" filter="fade">
                                      <p:cBhvr>
                                        <p:cTn id="26" dur="1000"/>
                                        <p:tgtEl>
                                          <p:spTgt spid="10"/>
                                        </p:tgtEl>
                                      </p:cBhvr>
                                    </p:animEffect>
                                  </p:childTnLst>
                                </p:cTn>
                              </p:par>
                            </p:childTnLst>
                          </p:cTn>
                        </p:par>
                      </p:childTnLst>
                    </p:cTn>
                  </p:par>
                  <p:par>
                    <p:cTn id="27" fill="hold">
                      <p:stCondLst>
                        <p:cond delay="indefinite"/>
                      </p:stCondLst>
                      <p:childTnLst>
                        <p:par>
                          <p:cTn id="28" fill="hold">
                            <p:stCondLst>
                              <p:cond delay="0"/>
                            </p:stCondLst>
                            <p:childTnLst>
                              <p:par>
                                <p:cTn id="29" presetID="3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anim calcmode="lin" valueType="num">
                                      <p:cBhvr>
                                        <p:cTn id="31" dur="1000" fill="hold"/>
                                        <p:tgtEl>
                                          <p:spTgt spid="11"/>
                                        </p:tgtEl>
                                        <p:attrNameLst>
                                          <p:attrName>ppt_w</p:attrName>
                                        </p:attrNameLst>
                                      </p:cBhvr>
                                      <p:tavLst>
                                        <p:tav tm="0">
                                          <p:val>
                                            <p:fltVal val="0"/>
                                          </p:val>
                                        </p:tav>
                                        <p:tav tm="100000">
                                          <p:val>
                                            <p:strVal val="#ppt_w"/>
                                          </p:val>
                                        </p:tav>
                                      </p:tavLst>
                                    </p:anim>
                                    <p:anim calcmode="lin" valueType="num">
                                      <p:cBhvr>
                                        <p:cTn id="32" dur="1000" fill="hold"/>
                                        <p:tgtEl>
                                          <p:spTgt spid="11"/>
                                        </p:tgtEl>
                                        <p:attrNameLst>
                                          <p:attrName>ppt_h</p:attrName>
                                        </p:attrNameLst>
                                      </p:cBhvr>
                                      <p:tavLst>
                                        <p:tav tm="0">
                                          <p:val>
                                            <p:fltVal val="0"/>
                                          </p:val>
                                        </p:tav>
                                        <p:tav tm="100000">
                                          <p:val>
                                            <p:strVal val="#ppt_h"/>
                                          </p:val>
                                        </p:tav>
                                      </p:tavLst>
                                    </p:anim>
                                    <p:anim calcmode="lin" valueType="num">
                                      <p:cBhvr>
                                        <p:cTn id="33" dur="1000" fill="hold"/>
                                        <p:tgtEl>
                                          <p:spTgt spid="11"/>
                                        </p:tgtEl>
                                        <p:attrNameLst>
                                          <p:attrName>style.rotation</p:attrName>
                                        </p:attrNameLst>
                                      </p:cBhvr>
                                      <p:tavLst>
                                        <p:tav tm="0">
                                          <p:val>
                                            <p:fltVal val="90"/>
                                          </p:val>
                                        </p:tav>
                                        <p:tav tm="100000">
                                          <p:val>
                                            <p:fltVal val="0"/>
                                          </p:val>
                                        </p:tav>
                                      </p:tavLst>
                                    </p:anim>
                                    <p:animEffect transition="in" filter="fade">
                                      <p:cBhvr>
                                        <p:cTn id="34"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0" grpId="0"/>
      <p:bldP spid="1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AE86BB-8B99-4B6F-AAC3-C492E9813F89}"/>
              </a:ext>
            </a:extLst>
          </p:cNvPr>
          <p:cNvSpPr>
            <a:spLocks noGrp="1"/>
          </p:cNvSpPr>
          <p:nvPr>
            <p:ph type="title"/>
          </p:nvPr>
        </p:nvSpPr>
        <p:spPr>
          <a:xfrm>
            <a:off x="308526" y="381198"/>
            <a:ext cx="5199577" cy="675926"/>
          </a:xfrm>
        </p:spPr>
        <p:txBody>
          <a:bodyPr/>
          <a:lstStyle/>
          <a:p>
            <a:r>
              <a:rPr lang="en-IN" dirty="0">
                <a:solidFill>
                  <a:srgbClr val="FF0000"/>
                </a:solidFill>
              </a:rPr>
              <a:t>Working (Tesseract)</a:t>
            </a:r>
          </a:p>
        </p:txBody>
      </p:sp>
      <p:pic>
        <p:nvPicPr>
          <p:cNvPr id="5" name="Picture 4">
            <a:extLst>
              <a:ext uri="{FF2B5EF4-FFF2-40B4-BE49-F238E27FC236}">
                <a16:creationId xmlns:a16="http://schemas.microsoft.com/office/drawing/2014/main" id="{AB680B25-566E-41F1-B2A0-A90F8A5B34E3}"/>
              </a:ext>
            </a:extLst>
          </p:cNvPr>
          <p:cNvPicPr>
            <a:picLocks noChangeAspect="1"/>
          </p:cNvPicPr>
          <p:nvPr/>
        </p:nvPicPr>
        <p:blipFill>
          <a:blip r:embed="rId2"/>
          <a:stretch>
            <a:fillRect/>
          </a:stretch>
        </p:blipFill>
        <p:spPr>
          <a:xfrm>
            <a:off x="308526" y="1412776"/>
            <a:ext cx="8526948" cy="4536504"/>
          </a:xfrm>
          <a:prstGeom prst="rect">
            <a:avLst/>
          </a:prstGeom>
        </p:spPr>
      </p:pic>
    </p:spTree>
    <p:extLst>
      <p:ext uri="{BB962C8B-B14F-4D97-AF65-F5344CB8AC3E}">
        <p14:creationId xmlns:p14="http://schemas.microsoft.com/office/powerpoint/2010/main" val="5043533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AE86BB-8B99-4B6F-AAC3-C492E9813F89}"/>
              </a:ext>
            </a:extLst>
          </p:cNvPr>
          <p:cNvSpPr>
            <a:spLocks noGrp="1"/>
          </p:cNvSpPr>
          <p:nvPr>
            <p:ph type="title"/>
          </p:nvPr>
        </p:nvSpPr>
        <p:spPr>
          <a:xfrm>
            <a:off x="308526" y="381198"/>
            <a:ext cx="5199577" cy="675926"/>
          </a:xfrm>
        </p:spPr>
        <p:txBody>
          <a:bodyPr/>
          <a:lstStyle/>
          <a:p>
            <a:r>
              <a:rPr lang="en-IN" dirty="0">
                <a:solidFill>
                  <a:srgbClr val="FF0000"/>
                </a:solidFill>
              </a:rPr>
              <a:t>Working (Tesseract)</a:t>
            </a:r>
          </a:p>
        </p:txBody>
      </p:sp>
      <p:pic>
        <p:nvPicPr>
          <p:cNvPr id="4" name="Picture 3">
            <a:extLst>
              <a:ext uri="{FF2B5EF4-FFF2-40B4-BE49-F238E27FC236}">
                <a16:creationId xmlns:a16="http://schemas.microsoft.com/office/drawing/2014/main" id="{DC1DAA7B-3425-4A10-B787-EC983BC56CC6}"/>
              </a:ext>
            </a:extLst>
          </p:cNvPr>
          <p:cNvPicPr>
            <a:picLocks noChangeAspect="1"/>
          </p:cNvPicPr>
          <p:nvPr/>
        </p:nvPicPr>
        <p:blipFill>
          <a:blip r:embed="rId2"/>
          <a:stretch>
            <a:fillRect/>
          </a:stretch>
        </p:blipFill>
        <p:spPr>
          <a:xfrm>
            <a:off x="539552" y="1628800"/>
            <a:ext cx="7992888" cy="4656624"/>
          </a:xfrm>
          <a:prstGeom prst="rect">
            <a:avLst/>
          </a:prstGeom>
        </p:spPr>
      </p:pic>
    </p:spTree>
    <p:extLst>
      <p:ext uri="{BB962C8B-B14F-4D97-AF65-F5344CB8AC3E}">
        <p14:creationId xmlns:p14="http://schemas.microsoft.com/office/powerpoint/2010/main" val="383130438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Verve">
  <a:themeElements>
    <a:clrScheme name="Custom 48">
      <a:dk1>
        <a:sysClr val="windowText" lastClr="000000"/>
      </a:dk1>
      <a:lt1>
        <a:sysClr val="window" lastClr="FFFFFF"/>
      </a:lt1>
      <a:dk2>
        <a:srgbClr val="262626"/>
      </a:dk2>
      <a:lt2>
        <a:srgbClr val="F2F2F2"/>
      </a:lt2>
      <a:accent1>
        <a:srgbClr val="C94C25"/>
      </a:accent1>
      <a:accent2>
        <a:srgbClr val="EA8640"/>
      </a:accent2>
      <a:accent3>
        <a:srgbClr val="99D9E7"/>
      </a:accent3>
      <a:accent4>
        <a:srgbClr val="FAB17B"/>
      </a:accent4>
      <a:accent5>
        <a:srgbClr val="21B8B3"/>
      </a:accent5>
      <a:accent6>
        <a:srgbClr val="F3786E"/>
      </a:accent6>
      <a:hlink>
        <a:srgbClr val="646567"/>
      </a:hlink>
      <a:folHlink>
        <a:srgbClr val="646567"/>
      </a:folHlink>
    </a:clrScheme>
    <a:fontScheme name="Custom 27">
      <a:majorFont>
        <a:latin typeface="Segoe UI"/>
        <a:ea typeface=""/>
        <a:cs typeface=""/>
      </a:majorFont>
      <a:minorFont>
        <a:latin typeface="Arial"/>
        <a:ea typeface=""/>
        <a:cs typeface=""/>
      </a:minorFont>
    </a:fontScheme>
    <a:fmtScheme name="Verve">
      <a:fillStyleLst>
        <a:solidFill>
          <a:schemeClr val="phClr"/>
        </a:solidFill>
        <a:gradFill rotWithShape="1">
          <a:gsLst>
            <a:gs pos="0">
              <a:schemeClr val="phClr">
                <a:tint val="10000"/>
                <a:satMod val="300000"/>
              </a:schemeClr>
            </a:gs>
            <a:gs pos="34000">
              <a:schemeClr val="phClr">
                <a:tint val="13500"/>
                <a:satMod val="250000"/>
              </a:schemeClr>
            </a:gs>
            <a:gs pos="100000">
              <a:schemeClr val="phClr">
                <a:tint val="60000"/>
                <a:satMod val="200000"/>
              </a:schemeClr>
            </a:gs>
          </a:gsLst>
          <a:path path="circle">
            <a:fillToRect l="110000" t="250000" r="110000" b="40000"/>
          </a:path>
        </a:gradFill>
        <a:gradFill rotWithShape="1">
          <a:gsLst>
            <a:gs pos="0">
              <a:schemeClr val="phClr">
                <a:tint val="60000"/>
                <a:satMod val="160000"/>
              </a:schemeClr>
            </a:gs>
            <a:gs pos="46000">
              <a:schemeClr val="phClr">
                <a:tint val="86000"/>
                <a:satMod val="160000"/>
              </a:schemeClr>
            </a:gs>
            <a:gs pos="100000">
              <a:schemeClr val="phClr">
                <a:shade val="40000"/>
                <a:satMod val="160000"/>
              </a:schemeClr>
            </a:gs>
          </a:gsLst>
          <a:path path="circle">
            <a:fillToRect l="110000" t="250000" r="110000" b="40000"/>
          </a:path>
        </a:gradFill>
      </a:fillStyleLst>
      <a:lnStyleLst>
        <a:ln w="9525" cap="flat" cmpd="sng" algn="ctr">
          <a:solidFill>
            <a:schemeClr val="phClr">
              <a:satMod val="120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63500" dist="25400" dir="14700000" algn="t" rotWithShape="0">
              <a:srgbClr val="000000">
                <a:alpha val="50000"/>
              </a:srgbClr>
            </a:outerShdw>
          </a:effectLst>
        </a:effectStyle>
        <a:effectStyle>
          <a:effectLst>
            <a:outerShdw blurRad="50800" dist="38100" dir="14700000" algn="t" rotWithShape="0">
              <a:srgbClr val="000000">
                <a:alpha val="60000"/>
              </a:srgbClr>
            </a:outerShdw>
          </a:effectLst>
        </a:effectStyle>
        <a:effectStyle>
          <a:effectLst>
            <a:outerShdw blurRad="50800" dist="38100" dir="14700000" algn="t" rotWithShape="0">
              <a:srgbClr val="000000">
                <a:alpha val="60000"/>
              </a:srgbClr>
            </a:outerShdw>
          </a:effectLst>
          <a:scene3d>
            <a:camera prst="orthographicFront" fov="0">
              <a:rot lat="0" lon="0" rev="0"/>
            </a:camera>
            <a:lightRig rig="contrasting" dir="t">
              <a:rot lat="0" lon="0" rev="3600000"/>
            </a:lightRig>
          </a:scene3d>
          <a:sp3d prstMaterial="plastic">
            <a:bevelT w="127000" h="38200" prst="relaxedInset"/>
            <a:contourClr>
              <a:schemeClr val="phClr"/>
            </a:contourClr>
          </a:sp3d>
        </a:effectStyle>
      </a:effectStyleLst>
      <a:bgFillStyleLst>
        <a:solidFill>
          <a:schemeClr val="phClr"/>
        </a:solidFill>
        <a:gradFill rotWithShape="1">
          <a:gsLst>
            <a:gs pos="0">
              <a:schemeClr val="phClr">
                <a:shade val="48000"/>
                <a:satMod val="230000"/>
              </a:schemeClr>
            </a:gs>
            <a:gs pos="60000">
              <a:schemeClr val="phClr">
                <a:shade val="92000"/>
                <a:satMod val="230000"/>
              </a:schemeClr>
            </a:gs>
            <a:gs pos="100000">
              <a:schemeClr val="phClr">
                <a:tint val="85000"/>
                <a:satMod val="400000"/>
              </a:schemeClr>
            </a:gs>
          </a:gsLst>
          <a:lin ang="5400000" scaled="0"/>
        </a:gradFill>
        <a:blipFill>
          <a:blip xmlns:r="http://schemas.openxmlformats.org/officeDocument/2006/relationships" r:embed="rId1">
            <a:duotone>
              <a:schemeClr val="phClr">
                <a:shade val="70000"/>
                <a:satMod val="130000"/>
              </a:schemeClr>
              <a:schemeClr val="phClr">
                <a:tint val="70000"/>
                <a:satMod val="130000"/>
              </a:schemeClr>
            </a:duotone>
          </a:blip>
          <a:tile tx="0" ty="0" sx="90000" sy="90000" flip="none" algn="t"/>
        </a:blipFill>
      </a:bgFillStyleLst>
    </a:fmtScheme>
  </a:themeElements>
  <a:objectDefaults/>
  <a:extraClrSchemeLst/>
  <a:extLst>
    <a:ext uri="{05A4C25C-085E-4340-85A3-A5531E510DB2}">
      <thm15:themeFamily xmlns:thm15="http://schemas.microsoft.com/office/thememl/2012/main" name="TF10167107_Project status report_RVA_v3.potx" id="{4F81F982-6C51-4092-B8D8-4B9E627EB026}" vid="{408BF7D7-5259-4FB8-AB61-68B3FB5EAB1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0000"/>
                <a:satMod val="155000"/>
              </a:schemeClr>
            </a:gs>
            <a:gs pos="65000">
              <a:schemeClr val="phClr">
                <a:shade val="85000"/>
                <a:satMod val="155000"/>
              </a:schemeClr>
            </a:gs>
            <a:gs pos="100000">
              <a:schemeClr val="phClr">
                <a:shade val="95000"/>
                <a:satMod val="155000"/>
              </a:schemeClr>
            </a:gs>
          </a:gsLst>
          <a:lin ang="16200000" scaled="0"/>
        </a:gradFill>
      </a:fillStyleLst>
      <a:lnStyleLst>
        <a:ln w="6350" cap="rnd" cmpd="sng" algn="ctr">
          <a:solidFill>
            <a:schemeClr val="phClr">
              <a:shade val="95000"/>
              <a:satMod val="105000"/>
            </a:schemeClr>
          </a:solidFill>
          <a:prstDash val="solid"/>
        </a:ln>
        <a:ln w="25400" cap="rnd" cmpd="sng" algn="ctr">
          <a:solidFill>
            <a:schemeClr val="phClr"/>
          </a:solidFill>
          <a:prstDash val="solid"/>
        </a:ln>
        <a:ln w="34925" cap="rnd" cmpd="sng" algn="ctr">
          <a:solidFill>
            <a:schemeClr val="phClr"/>
          </a:solidFill>
          <a:prstDash val="solid"/>
        </a:ln>
      </a:lnStyleLst>
      <a:effectStyleLst>
        <a:effectStyle>
          <a:effectLst>
            <a:outerShdw blurRad="50800" algn="tl" rotWithShape="0">
              <a:srgbClr val="000000">
                <a:alpha val="64000"/>
              </a:srgbClr>
            </a:outerShdw>
          </a:effectLst>
        </a:effectStyle>
        <a:effectStyle>
          <a:effectLst>
            <a:outerShdw blurRad="39000" dist="25400" dir="5400000">
              <a:srgbClr val="000000">
                <a:alpha val="35000"/>
              </a:srgbClr>
            </a:outerShdw>
          </a:effectLst>
        </a:effectStyle>
        <a:effectStyle>
          <a:effectLst>
            <a:outerShdw blurRad="39000" dist="25400" dir="5400000">
              <a:srgbClr val="000000">
                <a:alpha val="35000"/>
              </a:srgbClr>
            </a:outerShdw>
          </a:effectLst>
          <a:scene3d>
            <a:camera prst="orthographicFront" fov="0">
              <a:rot lat="0" lon="0" rev="0"/>
            </a:camera>
            <a:lightRig rig="threePt" dir="t">
              <a:rot lat="0" lon="0" rev="0"/>
            </a:lightRig>
          </a:scene3d>
          <a:sp3d prstMaterial="matte">
            <a:bevelT h="22225"/>
          </a:sp3d>
        </a:effectStyle>
      </a:effectStyleLst>
      <a:bgFillStyleLst>
        <a:solidFill>
          <a:schemeClr val="phClr"/>
        </a:solidFill>
        <a:gradFill rotWithShape="1">
          <a:gsLst>
            <a:gs pos="0">
              <a:schemeClr val="phClr">
                <a:shade val="50000"/>
                <a:satMod val="155000"/>
              </a:schemeClr>
            </a:gs>
            <a:gs pos="35000">
              <a:schemeClr val="phClr">
                <a:shade val="75000"/>
                <a:satMod val="155000"/>
              </a:schemeClr>
            </a:gs>
            <a:gs pos="100000">
              <a:schemeClr val="phClr">
                <a:tint val="80000"/>
                <a:satMod val="255000"/>
              </a:schemeClr>
            </a:gs>
          </a:gsLst>
          <a:lin ang="16200000" scaled="0"/>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DC31EBE-A492-4CE5-9650-1E2C8FDDD7CE}">
  <ds:schemaRefs>
    <ds:schemaRef ds:uri="http://schemas.microsoft.com/sharepoint/v3/contenttype/forms"/>
  </ds:schemaRefs>
</ds:datastoreItem>
</file>

<file path=customXml/itemProps2.xml><?xml version="1.0" encoding="utf-8"?>
<ds:datastoreItem xmlns:ds="http://schemas.openxmlformats.org/officeDocument/2006/customXml" ds:itemID="{DCB47EFB-BDBB-4CE5-A848-1507BE3B7989}">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B1AD0D4C-03C4-489C-932A-66E2D74FA6D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Project status report</Template>
  <TotalTime>0</TotalTime>
  <Words>1390</Words>
  <Application>Microsoft Office PowerPoint</Application>
  <PresentationFormat>On-screen Show (4:3)</PresentationFormat>
  <Paragraphs>212</Paragraphs>
  <Slides>23</Slides>
  <Notes>2</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23</vt:i4>
      </vt:variant>
    </vt:vector>
  </HeadingPairs>
  <TitlesOfParts>
    <vt:vector size="36" baseType="lpstr">
      <vt:lpstr>Arial</vt:lpstr>
      <vt:lpstr>Calibri</vt:lpstr>
      <vt:lpstr>Cambria Math</vt:lpstr>
      <vt:lpstr>Georgia</vt:lpstr>
      <vt:lpstr>Lato</vt:lpstr>
      <vt:lpstr>Libre Baskerville</vt:lpstr>
      <vt:lpstr>Roboto Slab</vt:lpstr>
      <vt:lpstr>Segoe Script</vt:lpstr>
      <vt:lpstr>Segoe UI</vt:lpstr>
      <vt:lpstr>Source Sans Pro</vt:lpstr>
      <vt:lpstr>Wingdings</vt:lpstr>
      <vt:lpstr>Wingdings 2</vt:lpstr>
      <vt:lpstr>Verve</vt:lpstr>
      <vt:lpstr>Final Year Project Presentation</vt:lpstr>
      <vt:lpstr>PowerPoint Presentation</vt:lpstr>
      <vt:lpstr>PowerPoint Presentation</vt:lpstr>
      <vt:lpstr>PowerPoint Presentation</vt:lpstr>
      <vt:lpstr>Working (EAST)</vt:lpstr>
      <vt:lpstr>Working (EAST)</vt:lpstr>
      <vt:lpstr>PowerPoint Presentation</vt:lpstr>
      <vt:lpstr>Working (Tesseract)</vt:lpstr>
      <vt:lpstr>Working (Tesseract)</vt:lpstr>
      <vt:lpstr>TESSERACT RESULTS</vt:lpstr>
      <vt:lpstr>EasyOCR:</vt:lpstr>
      <vt:lpstr>Internal WorkFlow</vt:lpstr>
      <vt:lpstr>Recognizing Step</vt:lpstr>
      <vt:lpstr>Image Processing</vt:lpstr>
      <vt:lpstr>Working (EasyOCR)</vt:lpstr>
      <vt:lpstr>Working (EasyOCR)</vt:lpstr>
      <vt:lpstr>Working (EasyOCR)</vt:lpstr>
      <vt:lpstr>PowerPoint Presentation</vt:lpstr>
      <vt:lpstr>EasyOCR RESULTS</vt:lpstr>
      <vt:lpstr> </vt:lpstr>
      <vt:lpstr>Applications (OCR)</vt:lpstr>
      <vt:lpstr> Conclusion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Mid Semester Progress Report</dc:title>
  <dc:creator>Avichal Srivastava</dc:creator>
  <cp:lastModifiedBy>Avichal Srivastava</cp:lastModifiedBy>
  <cp:revision>31</cp:revision>
  <dcterms:created xsi:type="dcterms:W3CDTF">2021-03-24T12:03:37Z</dcterms:created>
  <dcterms:modified xsi:type="dcterms:W3CDTF">2021-05-22T16:39:01Z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